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626"/>
  </p:normalViewPr>
  <p:slideViewPr>
    <p:cSldViewPr snapToGrid="0" snapToObjects="1">
      <p:cViewPr varScale="1">
        <p:scale>
          <a:sx n="68" d="100"/>
          <a:sy n="68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EFFB0-6367-2C46-A627-A44DB7EC3D38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A7821-3532-0E40-AC78-DB9B91C990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6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74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66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83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80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17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32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88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82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1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7821-3532-0E40-AC78-DB9B91C9904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22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2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97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6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1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19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7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11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14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9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2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77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2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42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2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02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DA0000-D0E6-DE42-8697-85EE1FA56C42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C731-7A1E-D843-BDB0-9A27BB9B4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600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.edgren@hot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dirty="0"/>
              <a:t>”Vi håller </a:t>
            </a:r>
            <a:r>
              <a:rPr lang="sv-SE" sz="6000" dirty="0" smtClean="0"/>
              <a:t>inte Skolverket</a:t>
            </a:r>
            <a:r>
              <a:rPr lang="sv-SE" sz="6000" dirty="0"/>
              <a:t/>
            </a:r>
            <a:br>
              <a:rPr lang="sv-SE" sz="6000" dirty="0"/>
            </a:br>
            <a:r>
              <a:rPr lang="sv-SE" sz="6000" dirty="0"/>
              <a:t>sysselsatta i onödan</a:t>
            </a:r>
            <a:r>
              <a:rPr lang="sv-SE" sz="6000" dirty="0" smtClean="0"/>
              <a:t>”</a:t>
            </a:r>
            <a:br>
              <a:rPr lang="sv-SE" sz="6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800" dirty="0"/>
              <a:t>- en studie om hur regeringen använder utvärdering </a:t>
            </a:r>
            <a:r>
              <a:rPr lang="sv-SE" sz="2800" dirty="0" smtClean="0"/>
              <a:t>och återrapportering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54955" y="5148855"/>
            <a:ext cx="8825658" cy="861420"/>
          </a:xfrm>
        </p:spPr>
        <p:txBody>
          <a:bodyPr/>
          <a:lstStyle/>
          <a:p>
            <a:r>
              <a:rPr lang="sv-SE" dirty="0" smtClean="0"/>
              <a:t>Louise Edgren</a:t>
            </a:r>
          </a:p>
          <a:p>
            <a:r>
              <a:rPr lang="sv-SE" dirty="0" smtClean="0"/>
              <a:t>Förvaltningshögskolan, Göteborgs universitet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8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att ni lyssnade!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54954" y="5000625"/>
            <a:ext cx="1103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accent1"/>
                </a:solidFill>
                <a:hlinkClick r:id="rId3"/>
              </a:rPr>
              <a:t>louise.edgren@hotmail.com</a:t>
            </a:r>
            <a:endParaRPr lang="sv-SE" sz="3200" dirty="0" smtClean="0">
              <a:solidFill>
                <a:schemeClr val="accent1"/>
              </a:solidFill>
            </a:endParaRPr>
          </a:p>
          <a:p>
            <a:endParaRPr lang="sv-SE" sz="2000" dirty="0" smtClean="0">
              <a:solidFill>
                <a:schemeClr val="accent1"/>
              </a:solidFill>
            </a:endParaRPr>
          </a:p>
          <a:p>
            <a:endParaRPr lang="sv-S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 till studien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Omfattande krav på återrapportering och utvärdering</a:t>
            </a:r>
          </a:p>
          <a:p>
            <a:r>
              <a:rPr lang="sv-SE" dirty="0" smtClean="0"/>
              <a:t>Omfattande flöde av kunskap mellan myndigheter och regering</a:t>
            </a:r>
          </a:p>
          <a:p>
            <a:r>
              <a:rPr lang="sv-SE" dirty="0" smtClean="0"/>
              <a:t>Lite forskning om hur regeringen använder kunskap från utvärderingar och övrig återrapportering</a:t>
            </a:r>
          </a:p>
          <a:p>
            <a:r>
              <a:rPr lang="sv-SE" dirty="0" smtClean="0"/>
              <a:t>Vilka uppdrag ger regeringen och hur används kunskapen?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3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Antal </a:t>
            </a:r>
            <a:r>
              <a:rPr lang="sv-SE" sz="3200" dirty="0" smtClean="0"/>
              <a:t>återrapporteringskrav </a:t>
            </a:r>
            <a:r>
              <a:rPr lang="sv-SE" sz="3200" dirty="0"/>
              <a:t>per regleringsbrev </a:t>
            </a:r>
            <a:r>
              <a:rPr lang="sv-SE" sz="3200" dirty="0" smtClean="0"/>
              <a:t>för </a:t>
            </a:r>
            <a:r>
              <a:rPr lang="sv-SE" sz="3200" dirty="0"/>
              <a:t>respektive </a:t>
            </a:r>
            <a:r>
              <a:rPr lang="sv-SE" sz="3200" dirty="0" smtClean="0"/>
              <a:t>år </a:t>
            </a:r>
            <a:r>
              <a:rPr lang="sv-SE" sz="3200" dirty="0"/>
              <a:t>mellan 2007 – 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299" y="1690688"/>
            <a:ext cx="8079393" cy="474178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675648" y="6432471"/>
            <a:ext cx="753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sv-SE" sz="1400" dirty="0" smtClean="0"/>
              <a:t>Källa</a:t>
            </a:r>
            <a:r>
              <a:rPr lang="sv-SE" sz="1400" dirty="0"/>
              <a:t>: Regleringsbrev </a:t>
            </a:r>
            <a:r>
              <a:rPr lang="sv-SE" sz="1400" dirty="0" smtClean="0"/>
              <a:t>för </a:t>
            </a:r>
            <a:r>
              <a:rPr lang="sv-SE" sz="1400" dirty="0"/>
              <a:t>respektive </a:t>
            </a:r>
            <a:r>
              <a:rPr lang="sv-SE" sz="1400" dirty="0" smtClean="0"/>
              <a:t>budgetår </a:t>
            </a:r>
            <a:r>
              <a:rPr lang="sv-SE" sz="1400" dirty="0"/>
              <a:t>2007 – 2017 avseende Statens skolverk</a:t>
            </a:r>
            <a:r>
              <a:rPr lang="sv-S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0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frågar regeringen efter?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4991"/>
              </p:ext>
            </p:extLst>
          </p:nvPr>
        </p:nvGraphicFramePr>
        <p:xfrm>
          <a:off x="1175657" y="2042554"/>
          <a:ext cx="9381509" cy="3598224"/>
        </p:xfrm>
        <a:graphic>
          <a:graphicData uri="http://schemas.openxmlformats.org/drawingml/2006/table">
            <a:tbl>
              <a:tblPr firstRow="1" firstCol="1" bandRow="1"/>
              <a:tblGrid>
                <a:gridCol w="3313091"/>
                <a:gridCol w="1012059"/>
                <a:gridCol w="1012059"/>
                <a:gridCol w="1011075"/>
                <a:gridCol w="1011075"/>
                <a:gridCol w="1011075"/>
                <a:gridCol w="1011075"/>
              </a:tblGrid>
              <a:tr h="514032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Andel återrapporteringskrav per år fördelat på olika typer av kunskap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14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År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2007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2008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2013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2014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2016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2017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Förutsättningar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Aktiviteter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55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62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37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59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48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40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Resultat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35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32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40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Ingen kunskap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48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33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38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>
            <a:off x="1064446" y="5640778"/>
            <a:ext cx="89777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1400" dirty="0" smtClean="0">
                <a:effectLst/>
                <a:ea typeface="Calibri" charset="0"/>
                <a:cs typeface="Times New Roman" charset="0"/>
              </a:rPr>
              <a:t>Källa: Regleringsbrev för budgetåret 2007, 2008, 2013, 2014, 2016 och 2017 avseende Statens skolverk.</a:t>
            </a:r>
            <a:endParaRPr lang="sv-SE" sz="14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2743" y="686084"/>
            <a:ext cx="9404723" cy="1400530"/>
          </a:xfrm>
        </p:spPr>
        <p:txBody>
          <a:bodyPr/>
          <a:lstStyle/>
          <a:p>
            <a:r>
              <a:rPr lang="sv-SE" dirty="0" smtClean="0"/>
              <a:t>Framgår det varför uppdrag ges?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586097"/>
              </p:ext>
            </p:extLst>
          </p:nvPr>
        </p:nvGraphicFramePr>
        <p:xfrm>
          <a:off x="1358056" y="2310249"/>
          <a:ext cx="8870866" cy="2844692"/>
        </p:xfrm>
        <a:graphic>
          <a:graphicData uri="http://schemas.openxmlformats.org/drawingml/2006/table">
            <a:tbl>
              <a:tblPr firstRow="1" firstCol="1" bandRow="1"/>
              <a:tblGrid>
                <a:gridCol w="948955"/>
                <a:gridCol w="1321111"/>
                <a:gridCol w="1320160"/>
                <a:gridCol w="1320160"/>
                <a:gridCol w="1320160"/>
                <a:gridCol w="1320160"/>
                <a:gridCol w="1320160"/>
              </a:tblGrid>
              <a:tr h="505433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Antal återrapporteringskrav per år och om det framgår varför återrapportering ska ske</a:t>
                      </a:r>
                      <a:endParaRPr lang="sv-SE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05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År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2007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2008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2013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2014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2016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2017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Ja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Nej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90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80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89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97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44</a:t>
                      </a:r>
                      <a:endParaRPr lang="sv-SE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47</a:t>
                      </a:r>
                      <a:endParaRPr lang="sv-SE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194076" y="5193910"/>
            <a:ext cx="903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sv-SE" sz="1400" dirty="0" smtClean="0"/>
              <a:t>Källa</a:t>
            </a:r>
            <a:r>
              <a:rPr lang="sv-SE" sz="1400" dirty="0"/>
              <a:t>: Regleringsbrev </a:t>
            </a:r>
            <a:r>
              <a:rPr lang="sv-SE" sz="1400" dirty="0" smtClean="0"/>
              <a:t>för budgetåret </a:t>
            </a:r>
            <a:r>
              <a:rPr lang="sv-SE" sz="1400" dirty="0"/>
              <a:t>2007, 2008, 2013, 2014, 2016 och 2017 avseende Statens skolverk.</a:t>
            </a:r>
          </a:p>
        </p:txBody>
      </p:sp>
    </p:spTree>
    <p:extLst>
      <p:ext uri="{BB962C8B-B14F-4D97-AF65-F5344CB8AC3E}">
        <p14:creationId xmlns:p14="http://schemas.microsoft.com/office/powerpoint/2010/main" val="14546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Kunskapen används då den tas i beaktande</a:t>
            </a:r>
          </a:p>
          <a:p>
            <a:r>
              <a:rPr lang="sv-SE" dirty="0" smtClean="0"/>
              <a:t>Är central för beslut om insatser ska fortsätta, ändras eller avvecklas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”Det </a:t>
            </a:r>
            <a:r>
              <a:rPr lang="sv-SE" dirty="0"/>
              <a:t>är väldigt viktigt för fortsatta ställningstaganden. /…/ Jag tänker på statsbidrag. </a:t>
            </a:r>
            <a:r>
              <a:rPr lang="sv-SE" dirty="0" smtClean="0"/>
              <a:t>De [Skolverket</a:t>
            </a:r>
            <a:r>
              <a:rPr lang="sv-SE" dirty="0"/>
              <a:t>] redovisar hur det går med en satsning, så här många är intresserade och söker. </a:t>
            </a:r>
            <a:r>
              <a:rPr lang="sv-SE" dirty="0" smtClean="0"/>
              <a:t>Ibland görs </a:t>
            </a:r>
            <a:r>
              <a:rPr lang="sv-SE" dirty="0"/>
              <a:t>mer kvalitativa uppföljningar, att det verkar få de här effekterna och att det går åt så </a:t>
            </a:r>
            <a:r>
              <a:rPr lang="sv-SE" dirty="0" smtClean="0"/>
              <a:t>här mycket </a:t>
            </a:r>
            <a:r>
              <a:rPr lang="sv-SE" dirty="0"/>
              <a:t>pengar. Det är jättemycket sökt eller det är </a:t>
            </a:r>
            <a:r>
              <a:rPr lang="sv-SE" dirty="0" err="1"/>
              <a:t>jättelite</a:t>
            </a:r>
            <a:r>
              <a:rPr lang="sv-SE" dirty="0"/>
              <a:t> sökt och då kan man ju fundera över </a:t>
            </a:r>
            <a:r>
              <a:rPr lang="sv-SE" dirty="0" smtClean="0"/>
              <a:t>ska vi </a:t>
            </a:r>
            <a:r>
              <a:rPr lang="sv-SE" dirty="0"/>
              <a:t>nu förlänga den här satsningen eller är det läge att stanna upp och i så fall hitta på </a:t>
            </a:r>
            <a:r>
              <a:rPr lang="sv-SE" dirty="0" smtClean="0"/>
              <a:t>någonting annat </a:t>
            </a:r>
            <a:r>
              <a:rPr lang="sv-SE" dirty="0"/>
              <a:t>eller göra justeringar i den förordning och det uppdrag som finns, så kan det vara. Så är </a:t>
            </a:r>
            <a:r>
              <a:rPr lang="sv-SE" dirty="0" smtClean="0"/>
              <a:t>det ganska ofta” </a:t>
            </a:r>
            <a:r>
              <a:rPr lang="sv-SE" dirty="0"/>
              <a:t>(IP 3</a:t>
            </a:r>
            <a:r>
              <a:rPr lang="sv-SE" dirty="0" smtClean="0"/>
              <a:t>).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96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 forts.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Kunskapen ger nya idéer, insikter och tankar</a:t>
            </a:r>
          </a:p>
          <a:p>
            <a:r>
              <a:rPr lang="sv-SE" dirty="0" smtClean="0"/>
              <a:t>Skolverket närmare den faktiska verksamheten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”Det </a:t>
            </a:r>
            <a:r>
              <a:rPr lang="sv-SE" dirty="0"/>
              <a:t>är alltid någon form av ny kunskap. Jag tänker exempelvis på när man har haft i uppdrag </a:t>
            </a:r>
            <a:r>
              <a:rPr lang="sv-SE" dirty="0" smtClean="0"/>
              <a:t>att följa </a:t>
            </a:r>
            <a:r>
              <a:rPr lang="sv-SE" dirty="0"/>
              <a:t>upp och i någon mån utvärdera befattningsutbildningen för rektorer. Det visade på </a:t>
            </a:r>
            <a:r>
              <a:rPr lang="sv-SE" dirty="0" smtClean="0"/>
              <a:t>jättefina resultat </a:t>
            </a:r>
            <a:r>
              <a:rPr lang="sv-SE" dirty="0"/>
              <a:t>och gav ny kunskap om vad det var som var så jättebra och också vad man saknade </a:t>
            </a:r>
            <a:r>
              <a:rPr lang="sv-SE" dirty="0" smtClean="0"/>
              <a:t>och som </a:t>
            </a:r>
            <a:r>
              <a:rPr lang="sv-SE" dirty="0"/>
              <a:t>man kände att det här skulle vi vilja ha mer </a:t>
            </a:r>
            <a:r>
              <a:rPr lang="sv-SE" dirty="0" smtClean="0"/>
              <a:t>av” </a:t>
            </a:r>
            <a:r>
              <a:rPr lang="sv-SE" dirty="0"/>
              <a:t>(IP 3</a:t>
            </a:r>
            <a:r>
              <a:rPr lang="sv-SE" dirty="0" smtClean="0"/>
              <a:t>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70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 - inte så enkelt som man tror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Förhandlingar mellan departement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Tydlighet i uppdrag, i behov av användbar kunskap</a:t>
            </a:r>
          </a:p>
          <a:p>
            <a:r>
              <a:rPr lang="sv-SE" dirty="0" smtClean="0"/>
              <a:t>Styrningssignaler</a:t>
            </a:r>
          </a:p>
          <a:p>
            <a:r>
              <a:rPr lang="sv-SE" dirty="0" smtClean="0"/>
              <a:t>Myndigheten ska äga sina egna frågor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Utbildningspolitik, både snabb och långsam utveckling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Avslutningsvis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Användning inbäddat i styrningskontexter och politiska kontexter</a:t>
            </a:r>
          </a:p>
          <a:p>
            <a:endParaRPr lang="sv-SE" dirty="0" smtClean="0"/>
          </a:p>
          <a:p>
            <a:r>
              <a:rPr lang="sv-SE" dirty="0" smtClean="0"/>
              <a:t>Finns det en gräns där användning tar slut, en punkt där det istället handlar om styrning och politiska processer?</a:t>
            </a:r>
          </a:p>
        </p:txBody>
      </p:sp>
    </p:spTree>
    <p:extLst>
      <p:ext uri="{BB962C8B-B14F-4D97-AF65-F5344CB8AC3E}">
        <p14:creationId xmlns:p14="http://schemas.microsoft.com/office/powerpoint/2010/main" val="16697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504</TotalTime>
  <Words>298</Words>
  <Application>Microsoft Office PowerPoint</Application>
  <PresentationFormat>Bredbild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”Vi håller inte Skolverket sysselsatta i onödan”  - en studie om hur regeringen använder utvärdering och återrapportering</vt:lpstr>
      <vt:lpstr>Bakgrund till studien</vt:lpstr>
      <vt:lpstr>Antal återrapporteringskrav per regleringsbrev för respektive år mellan 2007 – 2017</vt:lpstr>
      <vt:lpstr>Vad frågar regeringen efter?</vt:lpstr>
      <vt:lpstr>Framgår det varför uppdrag ges?</vt:lpstr>
      <vt:lpstr>Användning</vt:lpstr>
      <vt:lpstr>Användning forts. </vt:lpstr>
      <vt:lpstr>Användning - inte så enkelt som man tror</vt:lpstr>
      <vt:lpstr>Avslutningsvis</vt:lpstr>
      <vt:lpstr>Tack för att ni lyssnade!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Uppdrag och användning</dc:title>
  <dc:creator>Louise Edgren</dc:creator>
  <cp:lastModifiedBy>Dan Engström</cp:lastModifiedBy>
  <cp:revision>50</cp:revision>
  <dcterms:created xsi:type="dcterms:W3CDTF">2017-09-30T14:16:17Z</dcterms:created>
  <dcterms:modified xsi:type="dcterms:W3CDTF">2017-10-26T16:36:06Z</dcterms:modified>
</cp:coreProperties>
</file>