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6" r:id="rId2"/>
    <p:sldId id="264" r:id="rId3"/>
    <p:sldId id="257" r:id="rId4"/>
    <p:sldId id="258" r:id="rId5"/>
    <p:sldId id="268" r:id="rId6"/>
    <p:sldId id="269" r:id="rId7"/>
    <p:sldId id="265" r:id="rId8"/>
    <p:sldId id="266" r:id="rId9"/>
    <p:sldId id="267" r:id="rId10"/>
    <p:sldId id="270" r:id="rId11"/>
  </p:sldIdLst>
  <p:sldSz cx="9144000" cy="6858000" type="screen4x3"/>
  <p:notesSz cx="6797675" cy="9928225"/>
  <p:defaultTextStyle>
    <a:defPPr>
      <a:defRPr lang="sv-SE"/>
    </a:defPPr>
    <a:lvl1pPr algn="l" defTabSz="457200" rtl="0" fontAlgn="base">
      <a:spcBef>
        <a:spcPct val="0"/>
      </a:spcBef>
      <a:spcAft>
        <a:spcPct val="0"/>
      </a:spcAft>
      <a:defRPr kern="1200">
        <a:solidFill>
          <a:schemeClr val="tx1"/>
        </a:solidFill>
        <a:latin typeface="Arial" charset="0"/>
        <a:ea typeface="ＭＳ Ｐゴシック" pitchFamily="-108"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8"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8"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8"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8" charset="-128"/>
        <a:cs typeface="+mn-cs"/>
      </a:defRPr>
    </a:lvl5pPr>
    <a:lvl6pPr marL="2286000" algn="l" defTabSz="914400" rtl="0" eaLnBrk="1" latinLnBrk="0" hangingPunct="1">
      <a:defRPr kern="1200">
        <a:solidFill>
          <a:schemeClr val="tx1"/>
        </a:solidFill>
        <a:latin typeface="Arial" charset="0"/>
        <a:ea typeface="ＭＳ Ｐゴシック" pitchFamily="-108" charset="-128"/>
        <a:cs typeface="+mn-cs"/>
      </a:defRPr>
    </a:lvl6pPr>
    <a:lvl7pPr marL="2743200" algn="l" defTabSz="914400" rtl="0" eaLnBrk="1" latinLnBrk="0" hangingPunct="1">
      <a:defRPr kern="1200">
        <a:solidFill>
          <a:schemeClr val="tx1"/>
        </a:solidFill>
        <a:latin typeface="Arial" charset="0"/>
        <a:ea typeface="ＭＳ Ｐゴシック" pitchFamily="-108" charset="-128"/>
        <a:cs typeface="+mn-cs"/>
      </a:defRPr>
    </a:lvl7pPr>
    <a:lvl8pPr marL="3200400" algn="l" defTabSz="914400" rtl="0" eaLnBrk="1" latinLnBrk="0" hangingPunct="1">
      <a:defRPr kern="1200">
        <a:solidFill>
          <a:schemeClr val="tx1"/>
        </a:solidFill>
        <a:latin typeface="Arial" charset="0"/>
        <a:ea typeface="ＭＳ Ｐゴシック" pitchFamily="-108" charset="-128"/>
        <a:cs typeface="+mn-cs"/>
      </a:defRPr>
    </a:lvl8pPr>
    <a:lvl9pPr marL="3657600" algn="l" defTabSz="914400" rtl="0" eaLnBrk="1" latinLnBrk="0" hangingPunct="1">
      <a:defRPr kern="1200">
        <a:solidFill>
          <a:schemeClr val="tx1"/>
        </a:solidFill>
        <a:latin typeface="Arial" charset="0"/>
        <a:ea typeface="ＭＳ Ｐゴシック" pitchFamily="-108" charset="-128"/>
        <a:cs typeface="+mn-cs"/>
      </a:defRPr>
    </a:lvl9pPr>
  </p:defaultTextStyle>
  <p:extLst>
    <p:ext uri="{EFAFB233-063F-42B5-8137-9DF3F51BA10A}">
      <p15:sldGuideLst xmlns:p15="http://schemas.microsoft.com/office/powerpoint/2012/main">
        <p15:guide id="1" orient="horz" pos="2069">
          <p15:clr>
            <a:srgbClr val="A4A3A4"/>
          </p15:clr>
        </p15:guide>
        <p15:guide id="2" pos="1837">
          <p15:clr>
            <a:srgbClr val="A4A3A4"/>
          </p15:clr>
        </p15:guide>
        <p15:guide id="3" pos="555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5DD"/>
    <a:srgbClr val="D0DEE2"/>
    <a:srgbClr val="D7DB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Objects="1">
      <p:cViewPr varScale="1">
        <p:scale>
          <a:sx n="79" d="100"/>
          <a:sy n="79" d="100"/>
        </p:scale>
        <p:origin x="564" y="90"/>
      </p:cViewPr>
      <p:guideLst>
        <p:guide orient="horz" pos="2069"/>
        <p:guide pos="1837"/>
        <p:guide pos="5556"/>
      </p:guideLst>
    </p:cSldViewPr>
  </p:slideViewPr>
  <p:notesTextViewPr>
    <p:cViewPr>
      <p:scale>
        <a:sx n="100" d="100"/>
        <a:sy n="100" d="100"/>
      </p:scale>
      <p:origin x="0" y="0"/>
    </p:cViewPr>
  </p:notesTextViewPr>
  <p:notesViewPr>
    <p:cSldViewPr snapToObjects="1">
      <p:cViewPr varScale="1">
        <p:scale>
          <a:sx n="90" d="100"/>
          <a:sy n="90" d="100"/>
        </p:scale>
        <p:origin x="2146"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1"/>
            <a:ext cx="2945659" cy="496411"/>
          </a:xfrm>
          <a:prstGeom prst="rect">
            <a:avLst/>
          </a:prstGeom>
          <a:noFill/>
          <a:ln w="9525">
            <a:noFill/>
            <a:miter lim="800000"/>
            <a:headEnd/>
            <a:tailEnd/>
          </a:ln>
          <a:effectLst/>
        </p:spPr>
        <p:txBody>
          <a:bodyPr vert="horz" wrap="square" lIns="91303" tIns="45651" rIns="91303" bIns="45651" numCol="1" anchor="t" anchorCtr="0" compatLnSpc="1">
            <a:prstTxWarp prst="textNoShape">
              <a:avLst/>
            </a:prstTxWarp>
          </a:bodyPr>
          <a:lstStyle>
            <a:lvl1pPr eaLnBrk="0" hangingPunct="0">
              <a:defRPr sz="1200"/>
            </a:lvl1pPr>
          </a:lstStyle>
          <a:p>
            <a:endParaRPr lang="sv-SE"/>
          </a:p>
        </p:txBody>
      </p:sp>
      <p:sp>
        <p:nvSpPr>
          <p:cNvPr id="14339" name="Rectangle 3"/>
          <p:cNvSpPr>
            <a:spLocks noGrp="1" noChangeArrowheads="1"/>
          </p:cNvSpPr>
          <p:nvPr>
            <p:ph type="dt" sz="quarter" idx="1"/>
          </p:nvPr>
        </p:nvSpPr>
        <p:spPr bwMode="auto">
          <a:xfrm>
            <a:off x="3850443" y="1"/>
            <a:ext cx="2945659" cy="496411"/>
          </a:xfrm>
          <a:prstGeom prst="rect">
            <a:avLst/>
          </a:prstGeom>
          <a:noFill/>
          <a:ln w="9525">
            <a:noFill/>
            <a:miter lim="800000"/>
            <a:headEnd/>
            <a:tailEnd/>
          </a:ln>
          <a:effectLst/>
        </p:spPr>
        <p:txBody>
          <a:bodyPr vert="horz" wrap="square" lIns="91303" tIns="45651" rIns="91303" bIns="45651" numCol="1" anchor="t" anchorCtr="0" compatLnSpc="1">
            <a:prstTxWarp prst="textNoShape">
              <a:avLst/>
            </a:prstTxWarp>
          </a:bodyPr>
          <a:lstStyle>
            <a:lvl1pPr algn="r" eaLnBrk="0" hangingPunct="0">
              <a:defRPr sz="1200"/>
            </a:lvl1pPr>
          </a:lstStyle>
          <a:p>
            <a:fld id="{71775214-47BC-4686-B5CD-6AA1228A3566}" type="datetime1">
              <a:rPr lang="sv-SE"/>
              <a:pPr/>
              <a:t>2017-10-26</a:t>
            </a:fld>
            <a:endParaRPr lang="sv-SE"/>
          </a:p>
        </p:txBody>
      </p:sp>
      <p:sp>
        <p:nvSpPr>
          <p:cNvPr id="14340" name="Rectangle 4"/>
          <p:cNvSpPr>
            <a:spLocks noGrp="1" noChangeArrowheads="1"/>
          </p:cNvSpPr>
          <p:nvPr>
            <p:ph type="ftr" sz="quarter" idx="2"/>
          </p:nvPr>
        </p:nvSpPr>
        <p:spPr bwMode="auto">
          <a:xfrm>
            <a:off x="1" y="9430091"/>
            <a:ext cx="2945659" cy="496411"/>
          </a:xfrm>
          <a:prstGeom prst="rect">
            <a:avLst/>
          </a:prstGeom>
          <a:noFill/>
          <a:ln w="9525">
            <a:noFill/>
            <a:miter lim="800000"/>
            <a:headEnd/>
            <a:tailEnd/>
          </a:ln>
          <a:effectLst/>
        </p:spPr>
        <p:txBody>
          <a:bodyPr vert="horz" wrap="square" lIns="91303" tIns="45651" rIns="91303" bIns="45651" numCol="1" anchor="b" anchorCtr="0" compatLnSpc="1">
            <a:prstTxWarp prst="textNoShape">
              <a:avLst/>
            </a:prstTxWarp>
          </a:bodyPr>
          <a:lstStyle>
            <a:lvl1pPr eaLnBrk="0" hangingPunct="0">
              <a:defRPr sz="1200"/>
            </a:lvl1pPr>
          </a:lstStyle>
          <a:p>
            <a:endParaRPr lang="sv-SE"/>
          </a:p>
        </p:txBody>
      </p:sp>
      <p:sp>
        <p:nvSpPr>
          <p:cNvPr id="14341" name="Rectangle 5"/>
          <p:cNvSpPr>
            <a:spLocks noGrp="1" noChangeArrowheads="1"/>
          </p:cNvSpPr>
          <p:nvPr>
            <p:ph type="sldNum" sz="quarter" idx="3"/>
          </p:nvPr>
        </p:nvSpPr>
        <p:spPr bwMode="auto">
          <a:xfrm>
            <a:off x="3850443" y="9430091"/>
            <a:ext cx="2945659" cy="496411"/>
          </a:xfrm>
          <a:prstGeom prst="rect">
            <a:avLst/>
          </a:prstGeom>
          <a:noFill/>
          <a:ln w="9525">
            <a:noFill/>
            <a:miter lim="800000"/>
            <a:headEnd/>
            <a:tailEnd/>
          </a:ln>
          <a:effectLst/>
        </p:spPr>
        <p:txBody>
          <a:bodyPr vert="horz" wrap="square" lIns="91303" tIns="45651" rIns="91303" bIns="45651" numCol="1" anchor="b" anchorCtr="0" compatLnSpc="1">
            <a:prstTxWarp prst="textNoShape">
              <a:avLst/>
            </a:prstTxWarp>
          </a:bodyPr>
          <a:lstStyle>
            <a:lvl1pPr algn="r" eaLnBrk="0" hangingPunct="0">
              <a:defRPr sz="1200"/>
            </a:lvl1pPr>
          </a:lstStyle>
          <a:p>
            <a:fld id="{19FB60FF-66A2-4C0E-96B4-BF6B5F8FEDA7}" type="slidenum">
              <a:rPr lang="sv-SE"/>
              <a:pPr/>
              <a:t>‹#›</a:t>
            </a:fld>
            <a:endParaRPr lang="sv-SE"/>
          </a:p>
        </p:txBody>
      </p:sp>
    </p:spTree>
    <p:extLst>
      <p:ext uri="{BB962C8B-B14F-4D97-AF65-F5344CB8AC3E}">
        <p14:creationId xmlns:p14="http://schemas.microsoft.com/office/powerpoint/2010/main" val="3296979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1"/>
            <a:ext cx="2945659" cy="496411"/>
          </a:xfrm>
          <a:prstGeom prst="rect">
            <a:avLst/>
          </a:prstGeom>
          <a:noFill/>
          <a:ln w="9525">
            <a:noFill/>
            <a:miter lim="800000"/>
            <a:headEnd/>
            <a:tailEnd/>
          </a:ln>
          <a:effectLst/>
        </p:spPr>
        <p:txBody>
          <a:bodyPr vert="horz" wrap="square" lIns="91303" tIns="45651" rIns="91303" bIns="45651" numCol="1" anchor="t" anchorCtr="0" compatLnSpc="1">
            <a:prstTxWarp prst="textNoShape">
              <a:avLst/>
            </a:prstTxWarp>
          </a:bodyPr>
          <a:lstStyle>
            <a:lvl1pPr eaLnBrk="0" hangingPunct="0">
              <a:defRPr sz="1200"/>
            </a:lvl1pPr>
          </a:lstStyle>
          <a:p>
            <a:endParaRPr lang="sv-SE"/>
          </a:p>
        </p:txBody>
      </p:sp>
      <p:sp>
        <p:nvSpPr>
          <p:cNvPr id="16387" name="Rectangle 3"/>
          <p:cNvSpPr>
            <a:spLocks noGrp="1" noChangeArrowheads="1"/>
          </p:cNvSpPr>
          <p:nvPr>
            <p:ph type="dt" idx="1"/>
          </p:nvPr>
        </p:nvSpPr>
        <p:spPr bwMode="auto">
          <a:xfrm>
            <a:off x="3850443" y="1"/>
            <a:ext cx="2945659" cy="496411"/>
          </a:xfrm>
          <a:prstGeom prst="rect">
            <a:avLst/>
          </a:prstGeom>
          <a:noFill/>
          <a:ln w="9525">
            <a:noFill/>
            <a:miter lim="800000"/>
            <a:headEnd/>
            <a:tailEnd/>
          </a:ln>
          <a:effectLst/>
        </p:spPr>
        <p:txBody>
          <a:bodyPr vert="horz" wrap="square" lIns="91303" tIns="45651" rIns="91303" bIns="45651" numCol="1" anchor="t" anchorCtr="0" compatLnSpc="1">
            <a:prstTxWarp prst="textNoShape">
              <a:avLst/>
            </a:prstTxWarp>
          </a:bodyPr>
          <a:lstStyle>
            <a:lvl1pPr algn="r" eaLnBrk="0" hangingPunct="0">
              <a:defRPr sz="1200"/>
            </a:lvl1pPr>
          </a:lstStyle>
          <a:p>
            <a:fld id="{F600D424-33A8-4F14-90B6-7640EC3FF8F8}" type="datetime1">
              <a:rPr lang="sv-SE"/>
              <a:pPr/>
              <a:t>2017-10-26</a:t>
            </a:fld>
            <a:endParaRPr lang="sv-SE"/>
          </a:p>
        </p:txBody>
      </p:sp>
      <p:sp>
        <p:nvSpPr>
          <p:cNvPr id="16388" name="Rectangle 4"/>
          <p:cNvSpPr>
            <a:spLocks noGrp="1" noRot="1" noChangeAspect="1" noChangeArrowheads="1" noTextEdit="1"/>
          </p:cNvSpPr>
          <p:nvPr>
            <p:ph type="sldImg" idx="2"/>
          </p:nvPr>
        </p:nvSpPr>
        <p:spPr bwMode="auto">
          <a:xfrm>
            <a:off x="915988" y="744538"/>
            <a:ext cx="4967287" cy="3724275"/>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679768" y="4715908"/>
            <a:ext cx="5438140" cy="4467701"/>
          </a:xfrm>
          <a:prstGeom prst="rect">
            <a:avLst/>
          </a:prstGeom>
          <a:noFill/>
          <a:ln w="9525">
            <a:noFill/>
            <a:miter lim="800000"/>
            <a:headEnd/>
            <a:tailEnd/>
          </a:ln>
          <a:effectLst/>
        </p:spPr>
        <p:txBody>
          <a:bodyPr vert="horz" wrap="square" lIns="91303" tIns="45651" rIns="91303" bIns="45651"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6390" name="Rectangle 6"/>
          <p:cNvSpPr>
            <a:spLocks noGrp="1" noChangeArrowheads="1"/>
          </p:cNvSpPr>
          <p:nvPr>
            <p:ph type="ftr" sz="quarter" idx="4"/>
          </p:nvPr>
        </p:nvSpPr>
        <p:spPr bwMode="auto">
          <a:xfrm>
            <a:off x="1" y="9430091"/>
            <a:ext cx="2945659" cy="496411"/>
          </a:xfrm>
          <a:prstGeom prst="rect">
            <a:avLst/>
          </a:prstGeom>
          <a:noFill/>
          <a:ln w="9525">
            <a:noFill/>
            <a:miter lim="800000"/>
            <a:headEnd/>
            <a:tailEnd/>
          </a:ln>
          <a:effectLst/>
        </p:spPr>
        <p:txBody>
          <a:bodyPr vert="horz" wrap="square" lIns="91303" tIns="45651" rIns="91303" bIns="45651" numCol="1" anchor="b" anchorCtr="0" compatLnSpc="1">
            <a:prstTxWarp prst="textNoShape">
              <a:avLst/>
            </a:prstTxWarp>
          </a:bodyPr>
          <a:lstStyle>
            <a:lvl1pPr eaLnBrk="0" hangingPunct="0">
              <a:defRPr sz="1200"/>
            </a:lvl1pPr>
          </a:lstStyle>
          <a:p>
            <a:endParaRPr lang="sv-SE"/>
          </a:p>
        </p:txBody>
      </p:sp>
      <p:sp>
        <p:nvSpPr>
          <p:cNvPr id="16391" name="Rectangle 7"/>
          <p:cNvSpPr>
            <a:spLocks noGrp="1" noChangeArrowheads="1"/>
          </p:cNvSpPr>
          <p:nvPr>
            <p:ph type="sldNum" sz="quarter" idx="5"/>
          </p:nvPr>
        </p:nvSpPr>
        <p:spPr bwMode="auto">
          <a:xfrm>
            <a:off x="3850443" y="9430091"/>
            <a:ext cx="2945659" cy="496411"/>
          </a:xfrm>
          <a:prstGeom prst="rect">
            <a:avLst/>
          </a:prstGeom>
          <a:noFill/>
          <a:ln w="9525">
            <a:noFill/>
            <a:miter lim="800000"/>
            <a:headEnd/>
            <a:tailEnd/>
          </a:ln>
          <a:effectLst/>
        </p:spPr>
        <p:txBody>
          <a:bodyPr vert="horz" wrap="square" lIns="91303" tIns="45651" rIns="91303" bIns="45651" numCol="1" anchor="b" anchorCtr="0" compatLnSpc="1">
            <a:prstTxWarp prst="textNoShape">
              <a:avLst/>
            </a:prstTxWarp>
          </a:bodyPr>
          <a:lstStyle>
            <a:lvl1pPr algn="r" eaLnBrk="0" hangingPunct="0">
              <a:defRPr sz="1200"/>
            </a:lvl1pPr>
          </a:lstStyle>
          <a:p>
            <a:fld id="{DC0997A8-E829-42C2-B1AF-1FAF33927F63}" type="slidenum">
              <a:rPr lang="sv-SE"/>
              <a:pPr/>
              <a:t>‹#›</a:t>
            </a:fld>
            <a:endParaRPr lang="sv-SE"/>
          </a:p>
        </p:txBody>
      </p:sp>
    </p:spTree>
    <p:extLst>
      <p:ext uri="{BB962C8B-B14F-4D97-AF65-F5344CB8AC3E}">
        <p14:creationId xmlns:p14="http://schemas.microsoft.com/office/powerpoint/2010/main" val="2617806230"/>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Calibri" pitchFamily="-108" charset="0"/>
        <a:ea typeface="ＭＳ Ｐゴシック" pitchFamily="-108" charset="-128"/>
        <a:cs typeface="+mn-cs"/>
      </a:defRPr>
    </a:lvl1pPr>
    <a:lvl2pPr marL="457200" algn="l" defTabSz="457200" rtl="0" fontAlgn="base">
      <a:spcBef>
        <a:spcPct val="30000"/>
      </a:spcBef>
      <a:spcAft>
        <a:spcPct val="0"/>
      </a:spcAft>
      <a:defRPr sz="1200" kern="1200">
        <a:solidFill>
          <a:schemeClr val="tx1"/>
        </a:solidFill>
        <a:latin typeface="Calibri" pitchFamily="-108" charset="0"/>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Calibri" pitchFamily="-108" charset="0"/>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Calibri" pitchFamily="-108" charset="0"/>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Calibri" pitchFamily="-108" charset="0"/>
        <a:ea typeface="ＭＳ Ｐゴシック" pitchFamily="-10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Jag heter Erik Axelsson och arbetar som utredare på Statskontoret. Statskontoret är en stabsmyndighet som ska bistå regeringen och regeringskansliet med utredningsstöd. Vi är till stor del uppdragsstyrda. Jag ska prata om ett av våra uppdrag, nämligen att utvärdera ombildningen av polisen till en sammanhållen myndighet.</a:t>
            </a:r>
          </a:p>
          <a:p>
            <a:endParaRPr lang="sv-SE" dirty="0"/>
          </a:p>
          <a:p>
            <a:r>
              <a:rPr lang="sv-SE" dirty="0" smtClean="0"/>
              <a:t>Jag har lagt upp presentationen så att </a:t>
            </a:r>
          </a:p>
          <a:p>
            <a:pPr marL="171193" indent="-171193">
              <a:buFontTx/>
              <a:buChar char="-"/>
            </a:pPr>
            <a:r>
              <a:rPr lang="sv-SE" dirty="0" smtClean="0"/>
              <a:t>Jag börjar med att sätta ramarna: det handlar om själva polisreformen – vad är det som har hänt inom Polisen egentligen?</a:t>
            </a:r>
          </a:p>
          <a:p>
            <a:pPr marL="171193" indent="-171193">
              <a:buFontTx/>
              <a:buChar char="-"/>
            </a:pPr>
            <a:r>
              <a:rPr lang="sv-SE" dirty="0" smtClean="0"/>
              <a:t>Och om det utredningsuppdrag som Statskontoret har fått.</a:t>
            </a:r>
          </a:p>
          <a:p>
            <a:pPr marL="171193" indent="-171193">
              <a:buFontTx/>
              <a:buChar char="-"/>
            </a:pPr>
            <a:endParaRPr lang="sv-SE" dirty="0"/>
          </a:p>
          <a:p>
            <a:pPr marL="171193" indent="-171193">
              <a:buFontTx/>
              <a:buChar char="-"/>
            </a:pPr>
            <a:r>
              <a:rPr lang="sv-SE" dirty="0" smtClean="0"/>
              <a:t>Sedan kommer huvudfokus att vara på några moment i utredningsarbetet som jag menar är betydelsefulla för att kunna kursen i en så komplex utredning </a:t>
            </a:r>
          </a:p>
          <a:p>
            <a:pPr marL="171193" indent="-171193">
              <a:buFontTx/>
              <a:buChar char="-"/>
            </a:pPr>
            <a:r>
              <a:rPr lang="sv-SE" dirty="0" smtClean="0"/>
              <a:t>Det komplexa är i detta fall att utredningen ska pågå under mer än 3 år, att Polisen är Sveriges största myndighet och att det i hög grad handlar om att undersöka ett rörligt mål, som förändras under resans gång.</a:t>
            </a:r>
            <a:endParaRPr lang="sv-SE" dirty="0"/>
          </a:p>
        </p:txBody>
      </p:sp>
      <p:sp>
        <p:nvSpPr>
          <p:cNvPr id="4" name="Platshållare för bildnummer 3"/>
          <p:cNvSpPr>
            <a:spLocks noGrp="1"/>
          </p:cNvSpPr>
          <p:nvPr>
            <p:ph type="sldNum" sz="quarter" idx="10"/>
          </p:nvPr>
        </p:nvSpPr>
        <p:spPr/>
        <p:txBody>
          <a:bodyPr/>
          <a:lstStyle/>
          <a:p>
            <a:fld id="{DC0997A8-E829-42C2-B1AF-1FAF33927F63}" type="slidenum">
              <a:rPr lang="sv-SE" smtClean="0"/>
              <a:pPr/>
              <a:t>1</a:t>
            </a:fld>
            <a:endParaRPr lang="sv-SE"/>
          </a:p>
        </p:txBody>
      </p:sp>
    </p:spTree>
    <p:extLst>
      <p:ext uri="{BB962C8B-B14F-4D97-AF65-F5344CB8AC3E}">
        <p14:creationId xmlns:p14="http://schemas.microsoft.com/office/powerpoint/2010/main" val="2362805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DC0997A8-E829-42C2-B1AF-1FAF33927F63}" type="slidenum">
              <a:rPr lang="sv-SE" smtClean="0"/>
              <a:pPr/>
              <a:t>10</a:t>
            </a:fld>
            <a:endParaRPr lang="sv-SE"/>
          </a:p>
        </p:txBody>
      </p:sp>
    </p:spTree>
    <p:extLst>
      <p:ext uri="{BB962C8B-B14F-4D97-AF65-F5344CB8AC3E}">
        <p14:creationId xmlns:p14="http://schemas.microsoft.com/office/powerpoint/2010/main" val="360904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Vad är det som har hänt?</a:t>
            </a:r>
          </a:p>
          <a:p>
            <a:r>
              <a:rPr lang="sv-SE" dirty="0" smtClean="0"/>
              <a:t>Jo, den 1 januari 2015 ombildades de 21 länspolismyndigheterna, RPS och SKL till en enda organisation: Polismyndigheten.</a:t>
            </a:r>
          </a:p>
          <a:p>
            <a:endParaRPr lang="sv-SE" dirty="0"/>
          </a:p>
          <a:p>
            <a:r>
              <a:rPr lang="sv-SE" dirty="0" smtClean="0"/>
              <a:t>Det betyder att vi nu har en rikspolischef som leder hela organisationen. Totalt är det närmare 30 000 anställda inom polisen.</a:t>
            </a:r>
          </a:p>
          <a:p>
            <a:r>
              <a:rPr lang="sv-SE" dirty="0" smtClean="0"/>
              <a:t>Det tidigare 21 länen har blivit 7 polisregioner, för att öka den regionala bärkraften. Regionerna är i sin tur indelade i polisområden och lokalpolisområden</a:t>
            </a:r>
          </a:p>
          <a:p>
            <a:r>
              <a:rPr lang="sv-SE" dirty="0" smtClean="0"/>
              <a:t>För att öka enhetlighet och effektivitet har stödfunktioner, </a:t>
            </a:r>
            <a:r>
              <a:rPr lang="sv-SE" dirty="0"/>
              <a:t>som HR och </a:t>
            </a:r>
            <a:r>
              <a:rPr lang="sv-SE" dirty="0" smtClean="0"/>
              <a:t>ekonomi, förts samman till nationella avdelningar.</a:t>
            </a:r>
          </a:p>
          <a:p>
            <a:r>
              <a:rPr lang="sv-SE" dirty="0" smtClean="0"/>
              <a:t>Även viss specialistkompetens finns samlat nationellt, som Nationellt forensiskt centrum. </a:t>
            </a:r>
          </a:p>
          <a:p>
            <a:r>
              <a:rPr lang="sv-SE" dirty="0" smtClean="0"/>
              <a:t>Inom Nationella operativa avdelningen, Noa, ligger både myndighetens funktioner för nationell styrning och verksamhetsutveckling och ansvaret för viss operativ verksamhet.</a:t>
            </a:r>
          </a:p>
          <a:p>
            <a:endParaRPr lang="sv-SE" dirty="0"/>
          </a:p>
          <a:p>
            <a:r>
              <a:rPr lang="sv-SE" dirty="0" smtClean="0"/>
              <a:t>Den nya organisationen har skaptas i två faser: två kommittéer har utrett och i stor utsträckning även bestämt hur Polisen ska vara organiserad. Den nya organisationen och verksamhetsförändringar har sedan genomförts stegvis inom Polismyndigheten under två år.</a:t>
            </a:r>
            <a:endParaRPr lang="sv-SE" dirty="0"/>
          </a:p>
        </p:txBody>
      </p:sp>
      <p:sp>
        <p:nvSpPr>
          <p:cNvPr id="4" name="Platshållare för bildnummer 3"/>
          <p:cNvSpPr>
            <a:spLocks noGrp="1"/>
          </p:cNvSpPr>
          <p:nvPr>
            <p:ph type="sldNum" sz="quarter" idx="10"/>
          </p:nvPr>
        </p:nvSpPr>
        <p:spPr/>
        <p:txBody>
          <a:bodyPr/>
          <a:lstStyle/>
          <a:p>
            <a:fld id="{DC0997A8-E829-42C2-B1AF-1FAF33927F63}" type="slidenum">
              <a:rPr lang="sv-SE" smtClean="0"/>
              <a:pPr/>
              <a:t>2</a:t>
            </a:fld>
            <a:endParaRPr lang="sv-SE"/>
          </a:p>
        </p:txBody>
      </p:sp>
    </p:spTree>
    <p:extLst>
      <p:ext uri="{BB962C8B-B14F-4D97-AF65-F5344CB8AC3E}">
        <p14:creationId xmlns:p14="http://schemas.microsoft.com/office/powerpoint/2010/main" val="1556956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Vår utvärdering utgår från målen för reformen. I vårt uppdrag finns 8 delmål angivna. </a:t>
            </a:r>
          </a:p>
          <a:p>
            <a:r>
              <a:rPr lang="sv-SE" dirty="0" smtClean="0"/>
              <a:t>Övergripande kan målen formuleras som att omorganisationen ska skapa förutsättningar för effektivare polisverksamhet med högre kvalitet. En annan samlande formulering är att den ska bidra till förbättrade resultat och att polisen ska komma närmare medborgarna.</a:t>
            </a:r>
          </a:p>
          <a:p>
            <a:endParaRPr lang="sv-SE" dirty="0" smtClean="0"/>
          </a:p>
          <a:p>
            <a:r>
              <a:rPr lang="sv-SE" dirty="0" smtClean="0"/>
              <a:t>De två delrapporterna hittills har haft ett uppföljande och framåtsyftande anslag.</a:t>
            </a:r>
          </a:p>
          <a:p>
            <a:r>
              <a:rPr lang="sv-SE" dirty="0" smtClean="0"/>
              <a:t>I vår första delrapport koncentrerade vi oss på omorganiseringsarbetet. Det var mycket som fortfarande bara var planer eller på väg att implementeras. Vi konstaterade att det blivit vissa förseningar, men att omorganiserandet framskred ungefär som man kan förvänta sig givet att det är en svår uppgift att omstrukturera en så stor organisation.</a:t>
            </a:r>
          </a:p>
          <a:p>
            <a:endParaRPr lang="sv-SE" dirty="0" smtClean="0"/>
          </a:p>
          <a:p>
            <a:r>
              <a:rPr lang="sv-SE" dirty="0" smtClean="0"/>
              <a:t>I delrapport 2 har vi fokus på genomslag. Det betyder att vi nu utgått från att</a:t>
            </a:r>
          </a:p>
          <a:p>
            <a:pPr marL="171193" indent="-171193">
              <a:buFontTx/>
              <a:buChar char="-"/>
            </a:pPr>
            <a:r>
              <a:rPr lang="sv-SE" dirty="0" smtClean="0"/>
              <a:t>själva omorganiserandet i huvudsak bör vara klart och att </a:t>
            </a:r>
          </a:p>
          <a:p>
            <a:pPr marL="171193" indent="-171193">
              <a:buFontTx/>
              <a:buChar char="-"/>
            </a:pPr>
            <a:r>
              <a:rPr lang="sv-SE" dirty="0" smtClean="0"/>
              <a:t>det är rimligt att undersöka hur polisen använder den nationella organisationen för att uppnå förändringar i verksamheten som på sikt kan leda till de önskade förändringarna. </a:t>
            </a:r>
          </a:p>
          <a:p>
            <a:r>
              <a:rPr lang="sv-SE" dirty="0" smtClean="0"/>
              <a:t>I slutrapporten ska vi ha ett mer utvärderande anslag och fokusera på måluppfyllnad.</a:t>
            </a:r>
            <a:endParaRPr lang="sv-SE" dirty="0"/>
          </a:p>
          <a:p>
            <a:endParaRPr lang="sv-SE" dirty="0"/>
          </a:p>
        </p:txBody>
      </p:sp>
      <p:sp>
        <p:nvSpPr>
          <p:cNvPr id="4" name="Platshållare för bildnummer 3"/>
          <p:cNvSpPr>
            <a:spLocks noGrp="1"/>
          </p:cNvSpPr>
          <p:nvPr>
            <p:ph type="sldNum" sz="quarter" idx="10"/>
          </p:nvPr>
        </p:nvSpPr>
        <p:spPr/>
        <p:txBody>
          <a:bodyPr/>
          <a:lstStyle/>
          <a:p>
            <a:fld id="{DC0997A8-E829-42C2-B1AF-1FAF33927F63}" type="slidenum">
              <a:rPr lang="sv-SE" smtClean="0"/>
              <a:pPr/>
              <a:t>3</a:t>
            </a:fld>
            <a:endParaRPr lang="sv-SE"/>
          </a:p>
        </p:txBody>
      </p:sp>
    </p:spTree>
    <p:extLst>
      <p:ext uri="{BB962C8B-B14F-4D97-AF65-F5344CB8AC3E}">
        <p14:creationId xmlns:p14="http://schemas.microsoft.com/office/powerpoint/2010/main" val="944078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Nu är det dags för presentationens spoiler: eftersom jag sen ska tala om våra överväganden i utredningsarbetet, så kan jag lika gärna avslöja resultaten hittills redan nu!</a:t>
            </a:r>
          </a:p>
          <a:p>
            <a:r>
              <a:rPr lang="sv-SE" dirty="0" smtClean="0"/>
              <a:t>Redan i vår första delrapport kunde vi konstatera att förmågan att kraftsamla vid större händelser förbättrats, både nationellt och inom polisregionerna. Flexibiliteten har ökat, det är lättare att koncentrera polisiära resurser dit där de behövs bäst.</a:t>
            </a:r>
          </a:p>
          <a:p>
            <a:r>
              <a:rPr lang="sv-SE" dirty="0" smtClean="0"/>
              <a:t>Samtidigt är det klart att det är en ganska lång resa som återstår för att nå de önskade effekterna av reformen, dvs bättre polisverksamhet. Omorganisationen kan bidra med bättre förutsättningar, men vi bedömer att det kommer att ta tid att få full utdelning på de möjligheter som den nya organisationen ger.</a:t>
            </a:r>
          </a:p>
          <a:p>
            <a:endParaRPr lang="sv-SE" dirty="0"/>
          </a:p>
          <a:p>
            <a:r>
              <a:rPr lang="sv-SE" dirty="0" smtClean="0"/>
              <a:t>I vår andra delrapport lyfter vi fram en rad utmaningar för Polisen, bland annat</a:t>
            </a:r>
          </a:p>
          <a:p>
            <a:pPr marL="171193" indent="-171193">
              <a:buFontTx/>
              <a:buChar char="-"/>
            </a:pPr>
            <a:r>
              <a:rPr lang="sv-SE" dirty="0" smtClean="0"/>
              <a:t>Att myndighetsledningen inte har medarbetarna med sig i förändringsarbetet</a:t>
            </a:r>
          </a:p>
          <a:p>
            <a:pPr marL="171193" indent="-171193">
              <a:buFontTx/>
              <a:buChar char="-"/>
            </a:pPr>
            <a:r>
              <a:rPr lang="sv-SE" dirty="0" smtClean="0"/>
              <a:t>Att centralt fattade beslut inte alltid får genomslag och inte heller följs upp</a:t>
            </a:r>
          </a:p>
          <a:p>
            <a:pPr marL="171193" indent="-171193">
              <a:buFontTx/>
              <a:buChar char="-"/>
            </a:pPr>
            <a:r>
              <a:rPr lang="sv-SE" dirty="0" smtClean="0"/>
              <a:t>Att det krävs ett långsiktigt arbete och tillräckliga resurser för att verkligen få till stånd ett starkare lokalt polisarbete</a:t>
            </a:r>
          </a:p>
          <a:p>
            <a:pPr marL="171193" indent="-171193">
              <a:buFontTx/>
              <a:buChar char="-"/>
            </a:pPr>
            <a:r>
              <a:rPr lang="sv-SE" dirty="0" smtClean="0"/>
              <a:t>Att förmågan att utreda brott och få folk lagförda hittills inte har blivit bättre genom den nya organisationen.</a:t>
            </a:r>
          </a:p>
          <a:p>
            <a:r>
              <a:rPr lang="sv-SE" dirty="0" smtClean="0"/>
              <a:t>I sammanhanget är det kanske lite futtigt att prata om utmaningarna i vårt utredningsarbete. Men jag tänkte ändå gå vidare och lyfta fram några byggstenar som jag tycker är centrala för att hålla kursen i en sådan här utredning.</a:t>
            </a:r>
            <a:endParaRPr lang="sv-SE" dirty="0"/>
          </a:p>
        </p:txBody>
      </p:sp>
      <p:sp>
        <p:nvSpPr>
          <p:cNvPr id="4" name="Platshållare för bildnummer 3"/>
          <p:cNvSpPr>
            <a:spLocks noGrp="1"/>
          </p:cNvSpPr>
          <p:nvPr>
            <p:ph type="sldNum" sz="quarter" idx="10"/>
          </p:nvPr>
        </p:nvSpPr>
        <p:spPr/>
        <p:txBody>
          <a:bodyPr/>
          <a:lstStyle/>
          <a:p>
            <a:fld id="{DC0997A8-E829-42C2-B1AF-1FAF33927F63}" type="slidenum">
              <a:rPr lang="sv-SE" smtClean="0"/>
              <a:pPr/>
              <a:t>4</a:t>
            </a:fld>
            <a:endParaRPr lang="sv-SE"/>
          </a:p>
        </p:txBody>
      </p:sp>
    </p:spTree>
    <p:extLst>
      <p:ext uri="{BB962C8B-B14F-4D97-AF65-F5344CB8AC3E}">
        <p14:creationId xmlns:p14="http://schemas.microsoft.com/office/powerpoint/2010/main" val="1499501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Vi började arbeta med delrapport 1 i februari 2016. Innan dess hade vi i ett eget delprojekt gjort ett ganska grundligt förarbete.</a:t>
            </a:r>
          </a:p>
          <a:p>
            <a:r>
              <a:rPr lang="sv-SE" dirty="0" smtClean="0"/>
              <a:t>En del av det var att gå igenom de förberedande kommittéernas arbete för att få en bild av hur mål och medel i reformen är tänkta att hänga ihop.</a:t>
            </a:r>
          </a:p>
          <a:p>
            <a:pPr marL="171193" indent="-171193">
              <a:buFontTx/>
              <a:buChar char="-"/>
            </a:pPr>
            <a:r>
              <a:rPr lang="sv-SE" dirty="0" smtClean="0"/>
              <a:t>Vilka var de mekanismer som skulle göra att organisationsförändringen skulle resultera i bättre verksamhet?</a:t>
            </a:r>
          </a:p>
          <a:p>
            <a:pPr marL="171193" indent="-171193">
              <a:buFontTx/>
              <a:buChar char="-"/>
            </a:pPr>
            <a:r>
              <a:rPr lang="sv-SE" dirty="0" smtClean="0"/>
              <a:t>Vilka var de centrala beståndsdelarna i reformen, de nya initiativen?</a:t>
            </a:r>
          </a:p>
          <a:p>
            <a:r>
              <a:rPr lang="sv-SE" dirty="0" smtClean="0"/>
              <a:t>Den här analysen gjorde det möjligt att tidigt göra avgränsningar i utredningen. En risk är annars att drunkna i alla de parallella processer och beslut som finns i en så omfattande förändringsprocess. Nu fick vi ett antal teman i utredningsarbetet, med konkreta initiativ som det är möjligt att följa och analysera.</a:t>
            </a:r>
          </a:p>
          <a:p>
            <a:endParaRPr lang="sv-SE" dirty="0"/>
          </a:p>
          <a:p>
            <a:r>
              <a:rPr lang="sv-SE" dirty="0" smtClean="0"/>
              <a:t>Under förberedelsearbetet skaffade vi oss också en bild av de tidigare erfarenheterna av denna typ av organisationsförändringar. </a:t>
            </a:r>
          </a:p>
          <a:p>
            <a:pPr marL="171193" indent="-171193">
              <a:buFontTx/>
              <a:buChar char="-"/>
            </a:pPr>
            <a:r>
              <a:rPr lang="sv-SE" dirty="0" smtClean="0"/>
              <a:t>En forskare tog på vårt uppdrag fram en forskningssammanställning om Förändringsprocesser i stora organisationer. </a:t>
            </a:r>
          </a:p>
          <a:p>
            <a:pPr marL="171193" indent="-171193">
              <a:buFontTx/>
              <a:buChar char="-"/>
            </a:pPr>
            <a:r>
              <a:rPr lang="sv-SE" dirty="0" smtClean="0"/>
              <a:t>Vi tog också in erfarenheterna från myndighetssammanslagningar i Sverige. </a:t>
            </a:r>
          </a:p>
          <a:p>
            <a:pPr marL="171193" indent="-171193">
              <a:buFontTx/>
              <a:buChar char="-"/>
            </a:pPr>
            <a:r>
              <a:rPr lang="sv-SE" dirty="0" smtClean="0"/>
              <a:t>Ytterligare en fördel är att vi har kunnat dra nytta av hur utvärderare i Nederländerna, Danmark, Skottland och Norge valt att lägga upp sitt arbete.</a:t>
            </a:r>
          </a:p>
          <a:p>
            <a:r>
              <a:rPr lang="sv-SE" dirty="0" smtClean="0"/>
              <a:t>Med den här kunskapen så gjorde vi ett tematiskt upplägg för de tre rapporterna.</a:t>
            </a:r>
          </a:p>
        </p:txBody>
      </p:sp>
      <p:sp>
        <p:nvSpPr>
          <p:cNvPr id="4" name="Platshållare för bildnummer 3"/>
          <p:cNvSpPr>
            <a:spLocks noGrp="1"/>
          </p:cNvSpPr>
          <p:nvPr>
            <p:ph type="sldNum" sz="quarter" idx="10"/>
          </p:nvPr>
        </p:nvSpPr>
        <p:spPr/>
        <p:txBody>
          <a:bodyPr/>
          <a:lstStyle/>
          <a:p>
            <a:fld id="{DC0997A8-E829-42C2-B1AF-1FAF33927F63}" type="slidenum">
              <a:rPr lang="sv-SE" smtClean="0"/>
              <a:pPr/>
              <a:t>5</a:t>
            </a:fld>
            <a:endParaRPr lang="sv-SE"/>
          </a:p>
        </p:txBody>
      </p:sp>
    </p:spTree>
    <p:extLst>
      <p:ext uri="{BB962C8B-B14F-4D97-AF65-F5344CB8AC3E}">
        <p14:creationId xmlns:p14="http://schemas.microsoft.com/office/powerpoint/2010/main" val="4162718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Ytterligare en hörnsten i utredningsarbetet är riskanalys och kontinuerlig omvärldsbevakning.</a:t>
            </a:r>
          </a:p>
          <a:p>
            <a:r>
              <a:rPr lang="sv-SE" dirty="0" smtClean="0"/>
              <a:t>I en utredning med 3 avrapporteringar under 3 år är det nödvändigt, tror jag, att ha ett pragmatiskt förhållningssätt och vara beredd att ompröva och förändra upplägget. Det är mycket som kan hända under 3 år – och det är en risk i arbetet – men det är också en fördel att kunna lära av tidigare erfarenheter. I alla fall fram till slutrapporten…</a:t>
            </a:r>
          </a:p>
          <a:p>
            <a:endParaRPr lang="sv-SE" dirty="0"/>
          </a:p>
          <a:p>
            <a:r>
              <a:rPr lang="sv-SE" dirty="0" smtClean="0"/>
              <a:t>Det är mycket som kan hända:</a:t>
            </a:r>
          </a:p>
          <a:p>
            <a:pPr marL="171193" indent="-171193">
              <a:buFontTx/>
              <a:buChar char="-"/>
            </a:pPr>
            <a:r>
              <a:rPr lang="sv-SE" dirty="0" smtClean="0"/>
              <a:t>Förseningar och förändringar i själva genomförandet av reformen</a:t>
            </a:r>
          </a:p>
          <a:p>
            <a:pPr marL="171193" indent="-171193">
              <a:buFontTx/>
              <a:buChar char="-"/>
            </a:pPr>
            <a:r>
              <a:rPr lang="sv-SE" dirty="0" smtClean="0"/>
              <a:t>Det kan vara omvärldsförändringar: även om Polisen ska kunna hantera oväntade händelser, så är det ändå så att faktorer i omvärlden ändras så mycket att det påverkar möjligheterna att uppnå de önskade resultaten</a:t>
            </a:r>
          </a:p>
          <a:p>
            <a:pPr marL="171193" indent="-171193">
              <a:buFontTx/>
              <a:buChar char="-"/>
            </a:pPr>
            <a:r>
              <a:rPr lang="sv-SE" dirty="0" smtClean="0"/>
              <a:t>Sen kan ju även förväntningarna på vår utredning förändras. Regeringen fattade beslut om uppdraget 2014 – det är inte givet att tyngdpunkten i utredningen bör vara densamma då vi är framme vid slutrapporten 2018. </a:t>
            </a:r>
            <a:endParaRPr lang="sv-SE" dirty="0"/>
          </a:p>
          <a:p>
            <a:pPr marL="171193" indent="-171193">
              <a:buFontTx/>
              <a:buChar char="-"/>
            </a:pPr>
            <a:r>
              <a:rPr lang="sv-SE" dirty="0"/>
              <a:t>V</a:t>
            </a:r>
            <a:r>
              <a:rPr lang="sv-SE" dirty="0" smtClean="0"/>
              <a:t>i arbetar med full självständighet i våra utredningar och hur vi drar våra slutsatser. Samtidigt är Statskontoret en stabsmyndighet, där syftet är att ge bästa möjliga stöd till regeringen. Om det behovet ändras är det rimligt att vi anpassar oss efter det.</a:t>
            </a:r>
            <a:endParaRPr lang="sv-SE" dirty="0"/>
          </a:p>
        </p:txBody>
      </p:sp>
      <p:sp>
        <p:nvSpPr>
          <p:cNvPr id="4" name="Platshållare för bildnummer 3"/>
          <p:cNvSpPr>
            <a:spLocks noGrp="1"/>
          </p:cNvSpPr>
          <p:nvPr>
            <p:ph type="sldNum" sz="quarter" idx="10"/>
          </p:nvPr>
        </p:nvSpPr>
        <p:spPr/>
        <p:txBody>
          <a:bodyPr/>
          <a:lstStyle/>
          <a:p>
            <a:fld id="{DC0997A8-E829-42C2-B1AF-1FAF33927F63}" type="slidenum">
              <a:rPr lang="sv-SE" smtClean="0"/>
              <a:pPr/>
              <a:t>6</a:t>
            </a:fld>
            <a:endParaRPr lang="sv-SE"/>
          </a:p>
        </p:txBody>
      </p:sp>
    </p:spTree>
    <p:extLst>
      <p:ext uri="{BB962C8B-B14F-4D97-AF65-F5344CB8AC3E}">
        <p14:creationId xmlns:p14="http://schemas.microsoft.com/office/powerpoint/2010/main" val="1987321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Hur har vi då gjort för att kombinera tydliga ramar och det här pragmatiska lärande förhållningssättet?</a:t>
            </a:r>
          </a:p>
          <a:p>
            <a:endParaRPr lang="sv-SE" dirty="0" smtClean="0"/>
          </a:p>
          <a:p>
            <a:r>
              <a:rPr lang="sv-SE" dirty="0" smtClean="0"/>
              <a:t>Vår lösning har varit att arbeta med stor metodmässig bredd.</a:t>
            </a:r>
          </a:p>
          <a:p>
            <a:r>
              <a:rPr lang="sv-SE" dirty="0" smtClean="0"/>
              <a:t>För att kunna se utveckling över tid genomför vi 5 olika enkätundersökningar som vi upprepar vid 3 tillfällen. I frågorna har vi försökt ta höjd även för sådant som skulle kunna bli intressant 2018, men som inte var det 2015.</a:t>
            </a:r>
          </a:p>
          <a:p>
            <a:endParaRPr lang="sv-SE" dirty="0"/>
          </a:p>
          <a:p>
            <a:r>
              <a:rPr lang="sv-SE" dirty="0" smtClean="0"/>
              <a:t>Vi har även satt samman en korg med indikatorer som svarar mot de delmål som vi ska utgå från. Syftet är framför allt att ha något att hålla sig i för att kunna jämföra verksamhetsresultaten före och efter omorganisationen.</a:t>
            </a:r>
          </a:p>
          <a:p>
            <a:endParaRPr lang="sv-SE" dirty="0"/>
          </a:p>
          <a:p>
            <a:r>
              <a:rPr lang="sv-SE" dirty="0" smtClean="0"/>
              <a:t>De undersökningar där det verkligen finns möjlighet att ändra inriktning och göra anpassningar är designen på intervjuundersökningarna. </a:t>
            </a:r>
          </a:p>
          <a:p>
            <a:endParaRPr lang="sv-SE" dirty="0"/>
          </a:p>
          <a:p>
            <a:r>
              <a:rPr lang="sv-SE" dirty="0" smtClean="0"/>
              <a:t>Utöver det här så tar vi förstås in andra underlag, dokumentation, skickar ut mer begränsade frågeformulär osv efter behov.</a:t>
            </a:r>
            <a:endParaRPr lang="sv-SE" dirty="0"/>
          </a:p>
        </p:txBody>
      </p:sp>
      <p:sp>
        <p:nvSpPr>
          <p:cNvPr id="4" name="Platshållare för bildnummer 3"/>
          <p:cNvSpPr>
            <a:spLocks noGrp="1"/>
          </p:cNvSpPr>
          <p:nvPr>
            <p:ph type="sldNum" sz="quarter" idx="10"/>
          </p:nvPr>
        </p:nvSpPr>
        <p:spPr/>
        <p:txBody>
          <a:bodyPr/>
          <a:lstStyle/>
          <a:p>
            <a:fld id="{DC0997A8-E829-42C2-B1AF-1FAF33927F63}" type="slidenum">
              <a:rPr lang="sv-SE" smtClean="0"/>
              <a:pPr/>
              <a:t>7</a:t>
            </a:fld>
            <a:endParaRPr lang="sv-SE"/>
          </a:p>
        </p:txBody>
      </p:sp>
    </p:spTree>
    <p:extLst>
      <p:ext uri="{BB962C8B-B14F-4D97-AF65-F5344CB8AC3E}">
        <p14:creationId xmlns:p14="http://schemas.microsoft.com/office/powerpoint/2010/main" val="902700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Hur har det gått då – alltså för oss, utredarna, inte för polisen…</a:t>
            </a:r>
          </a:p>
          <a:p>
            <a:endParaRPr lang="sv-SE" dirty="0"/>
          </a:p>
          <a:p>
            <a:r>
              <a:rPr lang="sv-SE" dirty="0" smtClean="0"/>
              <a:t>Inga stora förändringar i själva genomförandet.</a:t>
            </a:r>
          </a:p>
          <a:p>
            <a:endParaRPr lang="sv-SE" dirty="0"/>
          </a:p>
          <a:p>
            <a:r>
              <a:rPr lang="sv-SE" dirty="0" smtClean="0"/>
              <a:t>I vår första delrapport såg vi dock att uppdraget att genomföra förstärkta gränskontroller ledde till oro i organisationen och en fokusförflyttning bort från omorganisationen. I vår slutrapport kommer vi vara tvungna att förhålla oss till att polisen nu får resurstillskott och hur det påverkar resultaten av den nya organisationen.</a:t>
            </a:r>
          </a:p>
          <a:p>
            <a:endParaRPr lang="sv-SE" dirty="0"/>
          </a:p>
          <a:p>
            <a:r>
              <a:rPr lang="sv-SE" dirty="0" smtClean="0"/>
              <a:t>Summan är att den ursprungliga planen för utredningen ligger fast. I slutrapporten kommer fokus att ligga på resultaten av verksamheten och hur omorganisationen påverkat. Eller, snarare, på tendenser i resultaten – sannolikt är det för tidigt att säga något mer definitivt om vad den nya organisationen lett till i termer av resultat och effekter.</a:t>
            </a:r>
          </a:p>
          <a:p>
            <a:endParaRPr lang="sv-SE" dirty="0"/>
          </a:p>
          <a:p>
            <a:r>
              <a:rPr lang="sv-SE" dirty="0" smtClean="0"/>
              <a:t>Samtidigt är det så att iakttagelser från delrapport 1 har haft betydelse för hur vi lagt upp undersökningarna i arbetet med den andra rapporten. Liksom att få fingervisningar om var tyngdpunkten i delrapport 2 skulle kunna ligga.</a:t>
            </a:r>
            <a:endParaRPr lang="sv-SE" dirty="0"/>
          </a:p>
        </p:txBody>
      </p:sp>
      <p:sp>
        <p:nvSpPr>
          <p:cNvPr id="4" name="Platshållare för bildnummer 3"/>
          <p:cNvSpPr>
            <a:spLocks noGrp="1"/>
          </p:cNvSpPr>
          <p:nvPr>
            <p:ph type="sldNum" sz="quarter" idx="10"/>
          </p:nvPr>
        </p:nvSpPr>
        <p:spPr/>
        <p:txBody>
          <a:bodyPr/>
          <a:lstStyle/>
          <a:p>
            <a:fld id="{DC0997A8-E829-42C2-B1AF-1FAF33927F63}" type="slidenum">
              <a:rPr lang="sv-SE" smtClean="0"/>
              <a:pPr/>
              <a:t>8</a:t>
            </a:fld>
            <a:endParaRPr lang="sv-SE"/>
          </a:p>
        </p:txBody>
      </p:sp>
    </p:spTree>
    <p:extLst>
      <p:ext uri="{BB962C8B-B14F-4D97-AF65-F5344CB8AC3E}">
        <p14:creationId xmlns:p14="http://schemas.microsoft.com/office/powerpoint/2010/main" val="28962068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Om man ska sammanfatta så är det tre punkter jag har med mig som lärdomar av att ha arbetet med utredningsuppdraget i nu mer än 2 år.</a:t>
            </a:r>
          </a:p>
          <a:p>
            <a:endParaRPr lang="sv-SE" dirty="0"/>
          </a:p>
          <a:p>
            <a:r>
              <a:rPr lang="sv-SE" dirty="0" smtClean="0"/>
              <a:t>Först: det finns ingen given design eller enkelt upplägg. Det handlar om att göra val i arbetet och att kunna argumentera för varför – men någon annan skulle alltid ha kunnat göra andra val. Att reducera undersökningen till analys av indikatorer eller någon annan renodling skulle leda till en allt för förenklad bild.</a:t>
            </a:r>
          </a:p>
          <a:p>
            <a:endParaRPr lang="sv-SE" dirty="0"/>
          </a:p>
          <a:p>
            <a:r>
              <a:rPr lang="sv-SE" dirty="0" smtClean="0"/>
              <a:t>Sen är det mina två käpphästar: </a:t>
            </a:r>
          </a:p>
          <a:p>
            <a:r>
              <a:rPr lang="sv-SE" dirty="0" smtClean="0"/>
              <a:t>Först: att inte slarva med förberedelsearbetet. Man måste ha en ganska klar bild av ramarna för utredningen för att kunna hålla fokus på uppdraget bland 30 000 polisanställda under 3 år.</a:t>
            </a:r>
          </a:p>
          <a:p>
            <a:endParaRPr lang="sv-SE" dirty="0"/>
          </a:p>
          <a:p>
            <a:r>
              <a:rPr lang="sv-SE" dirty="0" smtClean="0"/>
              <a:t>Och så: ett arbete under så lång tid förutsätter att man är lyhörd mot sina egna erfarenheter och vad som funkar bra och mindre bra i utredningsarbetet. Men också att man är beredd att ompröva om verkligheten förändras under resans gång.</a:t>
            </a:r>
          </a:p>
          <a:p>
            <a:endParaRPr lang="sv-SE" dirty="0"/>
          </a:p>
          <a:p>
            <a:r>
              <a:rPr lang="sv-SE" dirty="0" smtClean="0"/>
              <a:t>Det här är ingen motsättning, utan i själva verket är det lättare att vara pragmatisk och göra omprövningar om man har en tydlig bild av förutsättningarna. Det är i alla fall </a:t>
            </a:r>
            <a:r>
              <a:rPr lang="sv-SE" smtClean="0"/>
              <a:t>min erfarenhet.</a:t>
            </a:r>
            <a:endParaRPr lang="sv-SE" dirty="0"/>
          </a:p>
        </p:txBody>
      </p:sp>
      <p:sp>
        <p:nvSpPr>
          <p:cNvPr id="4" name="Platshållare för bildnummer 3"/>
          <p:cNvSpPr>
            <a:spLocks noGrp="1"/>
          </p:cNvSpPr>
          <p:nvPr>
            <p:ph type="sldNum" sz="quarter" idx="10"/>
          </p:nvPr>
        </p:nvSpPr>
        <p:spPr/>
        <p:txBody>
          <a:bodyPr/>
          <a:lstStyle/>
          <a:p>
            <a:fld id="{DC0997A8-E829-42C2-B1AF-1FAF33927F63}" type="slidenum">
              <a:rPr lang="sv-SE" smtClean="0"/>
              <a:pPr/>
              <a:t>9</a:t>
            </a:fld>
            <a:endParaRPr lang="sv-SE"/>
          </a:p>
        </p:txBody>
      </p:sp>
    </p:spTree>
    <p:extLst>
      <p:ext uri="{BB962C8B-B14F-4D97-AF65-F5344CB8AC3E}">
        <p14:creationId xmlns:p14="http://schemas.microsoft.com/office/powerpoint/2010/main" val="3411137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1"/>
            <a:ext cx="6400800" cy="15938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lvl1pPr>
              <a:defRPr/>
            </a:lvl1pPr>
          </a:lstStyle>
          <a:p>
            <a:fld id="{3413BDE3-69FE-473A-906A-F7EEBB5613FF}" type="datetime1">
              <a:rPr lang="sv-SE"/>
              <a:pPr/>
              <a:t>2017-10-26</a:t>
            </a:fld>
            <a:endParaRPr lang="sv-SE"/>
          </a:p>
        </p:txBody>
      </p:sp>
      <p:sp>
        <p:nvSpPr>
          <p:cNvPr id="5" name="Platshållare för sidfot 4"/>
          <p:cNvSpPr>
            <a:spLocks noGrp="1"/>
          </p:cNvSpPr>
          <p:nvPr>
            <p:ph type="ftr" sz="quarter" idx="11"/>
          </p:nvPr>
        </p:nvSpPr>
        <p:spPr/>
        <p:txBody>
          <a:bodyPr/>
          <a:lstStyle>
            <a:lvl1pPr>
              <a:defRPr/>
            </a:lvl1pPr>
          </a:lstStyle>
          <a:p>
            <a:endParaRPr lang="sv-SE"/>
          </a:p>
        </p:txBody>
      </p:sp>
      <p:sp>
        <p:nvSpPr>
          <p:cNvPr id="6" name="Platshållare för bildnummer 5"/>
          <p:cNvSpPr>
            <a:spLocks noGrp="1"/>
          </p:cNvSpPr>
          <p:nvPr>
            <p:ph type="sldNum" sz="quarter" idx="12"/>
          </p:nvPr>
        </p:nvSpPr>
        <p:spPr/>
        <p:txBody>
          <a:bodyPr/>
          <a:lstStyle>
            <a:lvl1pPr>
              <a:defRPr/>
            </a:lvl1pPr>
          </a:lstStyle>
          <a:p>
            <a:fld id="{2D1CB52C-9377-48DD-857C-0516C2912773}" type="slidenum">
              <a:rPr lang="sv-SE"/>
              <a:pPr/>
              <a:t>‹#›</a:t>
            </a:fld>
            <a:endParaRPr lang="sv-SE"/>
          </a:p>
        </p:txBody>
      </p:sp>
      <p:pic>
        <p:nvPicPr>
          <p:cNvPr id="8" name="Bildobjekt 5" descr="PPT-mallbild2.jpg"/>
          <p:cNvPicPr>
            <a:picLocks noChangeAspect="1"/>
          </p:cNvPicPr>
          <p:nvPr userDrawn="1"/>
        </p:nvPicPr>
        <p:blipFill>
          <a:blip r:embed="rId2">
            <a:extLst>
              <a:ext uri="{28A0092B-C50C-407E-A947-70E740481C1C}">
                <a14:useLocalDpi xmlns:a14="http://schemas.microsoft.com/office/drawing/2010/main" val="0"/>
              </a:ext>
            </a:extLst>
          </a:blip>
          <a:srcRect t="78683"/>
          <a:stretch>
            <a:fillRect/>
          </a:stretch>
        </p:blipFill>
        <p:spPr bwMode="auto">
          <a:xfrm>
            <a:off x="0" y="5480050"/>
            <a:ext cx="91440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innehåll och bild 4">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lvl1pPr>
              <a:defRPr/>
            </a:lvl1pPr>
          </a:lstStyle>
          <a:p>
            <a:fld id="{7CE39E41-76CB-410E-A085-099DD014138B}" type="datetime1">
              <a:rPr lang="sv-SE"/>
              <a:pPr/>
              <a:t>2017-10-26</a:t>
            </a:fld>
            <a:endParaRPr lang="sv-SE" dirty="0"/>
          </a:p>
        </p:txBody>
      </p:sp>
      <p:sp>
        <p:nvSpPr>
          <p:cNvPr id="5" name="Platshållare för sidfot 4"/>
          <p:cNvSpPr>
            <a:spLocks noGrp="1"/>
          </p:cNvSpPr>
          <p:nvPr>
            <p:ph type="ftr" sz="quarter" idx="11"/>
          </p:nvPr>
        </p:nvSpPr>
        <p:spPr>
          <a:xfrm>
            <a:off x="2916239" y="6356351"/>
            <a:ext cx="2989284" cy="287360"/>
          </a:xfrm>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0BCA7E2E-1A26-432D-BF24-77AA8B6DEE7A}" type="slidenum">
              <a:rPr lang="sv-SE"/>
              <a:pPr/>
              <a:t>‹#›</a:t>
            </a:fld>
            <a:endParaRPr lang="sv-SE"/>
          </a:p>
        </p:txBody>
      </p:sp>
      <p:sp>
        <p:nvSpPr>
          <p:cNvPr id="7" name="Rubrik 1"/>
          <p:cNvSpPr>
            <a:spLocks noGrp="1"/>
          </p:cNvSpPr>
          <p:nvPr>
            <p:ph type="title"/>
          </p:nvPr>
        </p:nvSpPr>
        <p:spPr>
          <a:xfrm>
            <a:off x="2916238" y="274638"/>
            <a:ext cx="5903912" cy="1143000"/>
          </a:xfrm>
        </p:spPr>
        <p:txBody>
          <a:bodyPr/>
          <a:lstStyle>
            <a:lvl1pPr>
              <a:defRPr sz="3600"/>
            </a:lvl1pPr>
          </a:lstStyle>
          <a:p>
            <a:r>
              <a:rPr lang="sv-SE" smtClean="0"/>
              <a:t>Klicka här för att ändra format</a:t>
            </a:r>
            <a:endParaRPr lang="sv-SE" dirty="0"/>
          </a:p>
        </p:txBody>
      </p:sp>
      <p:sp>
        <p:nvSpPr>
          <p:cNvPr id="8" name="Platshållare för innehåll 2"/>
          <p:cNvSpPr>
            <a:spLocks noGrp="1"/>
          </p:cNvSpPr>
          <p:nvPr>
            <p:ph idx="1"/>
          </p:nvPr>
        </p:nvSpPr>
        <p:spPr>
          <a:xfrm>
            <a:off x="2916238" y="1600200"/>
            <a:ext cx="5903912" cy="4525963"/>
          </a:xfrm>
        </p:spPr>
        <p:txBody>
          <a:bodyPr/>
          <a:lstStyle>
            <a:lvl1pPr>
              <a:defRPr sz="2400"/>
            </a:lvl1pPr>
            <a:lvl2pPr>
              <a:defRPr sz="2000"/>
            </a:lvl2pPr>
            <a:lvl3pPr>
              <a:defRPr sz="1800"/>
            </a:lvl3pPr>
            <a:lvl4pPr>
              <a:defRPr sz="1600"/>
            </a:lvl4pPr>
            <a:lvl5pPr>
              <a:defRPr sz="1600"/>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pic>
        <p:nvPicPr>
          <p:cNvPr id="3074" name="Picture 2" descr="C:\Users\Malin\AppData\Local\Microsoft\Windows\Temporary Internet Files\Content.Outlook\KQ2AN1EI\pennor2.jpg"/>
          <p:cNvPicPr>
            <a:picLocks noChangeAspect="1" noChangeArrowheads="1"/>
          </p:cNvPicPr>
          <p:nvPr userDrawn="1"/>
        </p:nvPicPr>
        <p:blipFill>
          <a:blip r:embed="rId2"/>
          <a:srcRect l="51111"/>
          <a:stretch>
            <a:fillRect/>
          </a:stretch>
        </p:blipFill>
        <p:spPr bwMode="auto">
          <a:xfrm>
            <a:off x="0" y="0"/>
            <a:ext cx="2555875" cy="672290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innehåll och bild 5">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lvl1pPr>
              <a:defRPr/>
            </a:lvl1pPr>
          </a:lstStyle>
          <a:p>
            <a:fld id="{7CE39E41-76CB-410E-A085-099DD014138B}" type="datetime1">
              <a:rPr lang="sv-SE"/>
              <a:pPr/>
              <a:t>2017-10-26</a:t>
            </a:fld>
            <a:endParaRPr lang="sv-SE" dirty="0"/>
          </a:p>
        </p:txBody>
      </p:sp>
      <p:sp>
        <p:nvSpPr>
          <p:cNvPr id="5" name="Platshållare för sidfot 4"/>
          <p:cNvSpPr>
            <a:spLocks noGrp="1"/>
          </p:cNvSpPr>
          <p:nvPr>
            <p:ph type="ftr" sz="quarter" idx="11"/>
          </p:nvPr>
        </p:nvSpPr>
        <p:spPr>
          <a:xfrm>
            <a:off x="2916239" y="6356351"/>
            <a:ext cx="2989284" cy="287360"/>
          </a:xfrm>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0BCA7E2E-1A26-432D-BF24-77AA8B6DEE7A}" type="slidenum">
              <a:rPr lang="sv-SE"/>
              <a:pPr/>
              <a:t>‹#›</a:t>
            </a:fld>
            <a:endParaRPr lang="sv-SE"/>
          </a:p>
        </p:txBody>
      </p:sp>
      <p:sp>
        <p:nvSpPr>
          <p:cNvPr id="7" name="Rubrik 1"/>
          <p:cNvSpPr>
            <a:spLocks noGrp="1"/>
          </p:cNvSpPr>
          <p:nvPr>
            <p:ph type="title"/>
          </p:nvPr>
        </p:nvSpPr>
        <p:spPr>
          <a:xfrm>
            <a:off x="2916238" y="274638"/>
            <a:ext cx="5903912" cy="1143000"/>
          </a:xfrm>
        </p:spPr>
        <p:txBody>
          <a:bodyPr/>
          <a:lstStyle>
            <a:lvl1pPr>
              <a:defRPr sz="3600"/>
            </a:lvl1pPr>
          </a:lstStyle>
          <a:p>
            <a:r>
              <a:rPr lang="sv-SE" smtClean="0"/>
              <a:t>Klicka här för att ändra format</a:t>
            </a:r>
            <a:endParaRPr lang="sv-SE" dirty="0"/>
          </a:p>
        </p:txBody>
      </p:sp>
      <p:sp>
        <p:nvSpPr>
          <p:cNvPr id="8" name="Platshållare för innehåll 2"/>
          <p:cNvSpPr>
            <a:spLocks noGrp="1"/>
          </p:cNvSpPr>
          <p:nvPr>
            <p:ph idx="1"/>
          </p:nvPr>
        </p:nvSpPr>
        <p:spPr>
          <a:xfrm>
            <a:off x="2916238" y="1600200"/>
            <a:ext cx="5903912" cy="4525963"/>
          </a:xfrm>
        </p:spPr>
        <p:txBody>
          <a:bodyPr/>
          <a:lstStyle>
            <a:lvl1pPr>
              <a:defRPr sz="2400"/>
            </a:lvl1pPr>
            <a:lvl2pPr>
              <a:defRPr sz="2000"/>
            </a:lvl2pPr>
            <a:lvl3pPr>
              <a:defRPr sz="1800"/>
            </a:lvl3pPr>
            <a:lvl4pPr>
              <a:defRPr sz="1600"/>
            </a:lvl4pPr>
            <a:lvl5pPr>
              <a:defRPr sz="1600"/>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pic>
        <p:nvPicPr>
          <p:cNvPr id="2050" name="Picture 2" descr="C:\Users\Malin\AppData\Local\Microsoft\Windows\Temporary Internet Files\Content.Outlook\KQ2AN1EI\korridor.jpg"/>
          <p:cNvPicPr>
            <a:picLocks noChangeAspect="1" noChangeArrowheads="1"/>
          </p:cNvPicPr>
          <p:nvPr userDrawn="1"/>
        </p:nvPicPr>
        <p:blipFill>
          <a:blip r:embed="rId2"/>
          <a:srcRect l="8935" r="38933"/>
          <a:stretch>
            <a:fillRect/>
          </a:stretch>
        </p:blipFill>
        <p:spPr bwMode="auto">
          <a:xfrm>
            <a:off x="0" y="0"/>
            <a:ext cx="2555875" cy="6721641"/>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innehåll och bild 6">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lvl1pPr>
              <a:defRPr/>
            </a:lvl1pPr>
          </a:lstStyle>
          <a:p>
            <a:fld id="{7CE39E41-76CB-410E-A085-099DD014138B}" type="datetime1">
              <a:rPr lang="sv-SE"/>
              <a:pPr/>
              <a:t>2017-10-26</a:t>
            </a:fld>
            <a:endParaRPr lang="sv-SE" dirty="0"/>
          </a:p>
        </p:txBody>
      </p:sp>
      <p:sp>
        <p:nvSpPr>
          <p:cNvPr id="5" name="Platshållare för sidfot 4"/>
          <p:cNvSpPr>
            <a:spLocks noGrp="1"/>
          </p:cNvSpPr>
          <p:nvPr>
            <p:ph type="ftr" sz="quarter" idx="11"/>
          </p:nvPr>
        </p:nvSpPr>
        <p:spPr>
          <a:xfrm>
            <a:off x="2916239" y="6356351"/>
            <a:ext cx="2989284" cy="287360"/>
          </a:xfrm>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0BCA7E2E-1A26-432D-BF24-77AA8B6DEE7A}" type="slidenum">
              <a:rPr lang="sv-SE"/>
              <a:pPr/>
              <a:t>‹#›</a:t>
            </a:fld>
            <a:endParaRPr lang="sv-SE"/>
          </a:p>
        </p:txBody>
      </p:sp>
      <p:sp>
        <p:nvSpPr>
          <p:cNvPr id="7" name="Rubrik 1"/>
          <p:cNvSpPr>
            <a:spLocks noGrp="1"/>
          </p:cNvSpPr>
          <p:nvPr>
            <p:ph type="title"/>
          </p:nvPr>
        </p:nvSpPr>
        <p:spPr>
          <a:xfrm>
            <a:off x="2916238" y="274638"/>
            <a:ext cx="5903912" cy="1143000"/>
          </a:xfrm>
        </p:spPr>
        <p:txBody>
          <a:bodyPr/>
          <a:lstStyle>
            <a:lvl1pPr>
              <a:defRPr sz="3600"/>
            </a:lvl1pPr>
          </a:lstStyle>
          <a:p>
            <a:r>
              <a:rPr lang="sv-SE" smtClean="0"/>
              <a:t>Klicka här för att ändra format</a:t>
            </a:r>
            <a:endParaRPr lang="sv-SE" dirty="0"/>
          </a:p>
        </p:txBody>
      </p:sp>
      <p:sp>
        <p:nvSpPr>
          <p:cNvPr id="8" name="Platshållare för innehåll 2"/>
          <p:cNvSpPr>
            <a:spLocks noGrp="1"/>
          </p:cNvSpPr>
          <p:nvPr>
            <p:ph idx="1"/>
          </p:nvPr>
        </p:nvSpPr>
        <p:spPr>
          <a:xfrm>
            <a:off x="2916238" y="1600200"/>
            <a:ext cx="5903912" cy="4525963"/>
          </a:xfrm>
        </p:spPr>
        <p:txBody>
          <a:bodyPr/>
          <a:lstStyle>
            <a:lvl1pPr>
              <a:defRPr sz="2400"/>
            </a:lvl1pPr>
            <a:lvl2pPr>
              <a:defRPr sz="2000"/>
            </a:lvl2pPr>
            <a:lvl3pPr>
              <a:defRPr sz="1800"/>
            </a:lvl3pPr>
            <a:lvl4pPr>
              <a:defRPr sz="1600"/>
            </a:lvl4pPr>
            <a:lvl5pPr>
              <a:defRPr sz="1600"/>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pic>
        <p:nvPicPr>
          <p:cNvPr id="2" name="Picture 2" descr="C:\Users\Malin\AppData\Local\Microsoft\Windows\Temporary Internet Files\Content.Outlook\KQ2AN1EI\rapporter_ställ1.jpg"/>
          <p:cNvPicPr>
            <a:picLocks noChangeAspect="1" noChangeArrowheads="1"/>
          </p:cNvPicPr>
          <p:nvPr userDrawn="1"/>
        </p:nvPicPr>
        <p:blipFill>
          <a:blip r:embed="rId2"/>
          <a:srcRect l="35696" r="12182"/>
          <a:stretch>
            <a:fillRect/>
          </a:stretch>
        </p:blipFill>
        <p:spPr bwMode="auto">
          <a:xfrm>
            <a:off x="-1" y="0"/>
            <a:ext cx="2555876" cy="6722901"/>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585537" y="549274"/>
            <a:ext cx="7972926" cy="868363"/>
          </a:xfrm>
        </p:spPr>
        <p:txBody>
          <a:bodyPr/>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fld id="{6EC0EE8D-064A-4FBE-93EE-0E77489B18DC}" type="datetime1">
              <a:rPr lang="sv-SE"/>
              <a:pPr/>
              <a:t>2017-10-26</a:t>
            </a:fld>
            <a:endParaRPr lang="sv-SE"/>
          </a:p>
        </p:txBody>
      </p:sp>
      <p:sp>
        <p:nvSpPr>
          <p:cNvPr id="5" name="Platshållare för sidfot 4"/>
          <p:cNvSpPr>
            <a:spLocks noGrp="1"/>
          </p:cNvSpPr>
          <p:nvPr>
            <p:ph type="ftr" sz="quarter" idx="11"/>
          </p:nvPr>
        </p:nvSpPr>
        <p:spPr/>
        <p:txBody>
          <a:bodyPr/>
          <a:lstStyle>
            <a:lvl1pPr>
              <a:defRPr/>
            </a:lvl1pPr>
          </a:lstStyle>
          <a:p>
            <a:endParaRPr lang="sv-SE"/>
          </a:p>
        </p:txBody>
      </p:sp>
      <p:sp>
        <p:nvSpPr>
          <p:cNvPr id="6" name="Platshållare för bildnummer 5"/>
          <p:cNvSpPr>
            <a:spLocks noGrp="1"/>
          </p:cNvSpPr>
          <p:nvPr>
            <p:ph type="sldNum" sz="quarter" idx="12"/>
          </p:nvPr>
        </p:nvSpPr>
        <p:spPr/>
        <p:txBody>
          <a:bodyPr/>
          <a:lstStyle>
            <a:lvl1pPr>
              <a:defRPr/>
            </a:lvl1pPr>
          </a:lstStyle>
          <a:p>
            <a:fld id="{1C425A94-2254-47FB-8A6F-A0FFD16CC283}" type="slidenum">
              <a:rPr lang="sv-SE"/>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585536" y="549274"/>
            <a:ext cx="8018713" cy="868363"/>
          </a:xfrm>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11188" y="1600200"/>
            <a:ext cx="388461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648200" y="1600200"/>
            <a:ext cx="395604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3"/>
          <p:cNvSpPr>
            <a:spLocks noGrp="1"/>
          </p:cNvSpPr>
          <p:nvPr>
            <p:ph type="dt" sz="half" idx="10"/>
          </p:nvPr>
        </p:nvSpPr>
        <p:spPr/>
        <p:txBody>
          <a:bodyPr/>
          <a:lstStyle>
            <a:lvl1pPr>
              <a:defRPr/>
            </a:lvl1pPr>
          </a:lstStyle>
          <a:p>
            <a:fld id="{C810F2FA-F80B-4135-9C98-BE412A729FC3}" type="datetime1">
              <a:rPr lang="sv-SE"/>
              <a:pPr/>
              <a:t>2017-10-26</a:t>
            </a:fld>
            <a:endParaRPr lang="sv-SE"/>
          </a:p>
        </p:txBody>
      </p:sp>
      <p:sp>
        <p:nvSpPr>
          <p:cNvPr id="6" name="Platshållare för sidfot 4"/>
          <p:cNvSpPr>
            <a:spLocks noGrp="1"/>
          </p:cNvSpPr>
          <p:nvPr>
            <p:ph type="ftr" sz="quarter" idx="11"/>
          </p:nvPr>
        </p:nvSpPr>
        <p:spPr/>
        <p:txBody>
          <a:bodyPr/>
          <a:lstStyle>
            <a:lvl1pPr>
              <a:defRPr/>
            </a:lvl1pPr>
          </a:lstStyle>
          <a:p>
            <a:endParaRPr lang="sv-SE"/>
          </a:p>
        </p:txBody>
      </p:sp>
      <p:sp>
        <p:nvSpPr>
          <p:cNvPr id="7" name="Platshållare för bildnummer 5"/>
          <p:cNvSpPr>
            <a:spLocks noGrp="1"/>
          </p:cNvSpPr>
          <p:nvPr>
            <p:ph type="sldNum" sz="quarter" idx="12"/>
          </p:nvPr>
        </p:nvSpPr>
        <p:spPr/>
        <p:txBody>
          <a:bodyPr/>
          <a:lstStyle>
            <a:lvl1pPr>
              <a:defRPr/>
            </a:lvl1pPr>
          </a:lstStyle>
          <a:p>
            <a:fld id="{8496EEF3-FF67-4890-80A9-692917E859C5}" type="slidenum">
              <a:rPr lang="sv-SE"/>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585536" y="549274"/>
            <a:ext cx="8018713" cy="868363"/>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585536" y="1535113"/>
            <a:ext cx="3911852"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585536" y="2174875"/>
            <a:ext cx="3911852"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395922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3959225"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3"/>
          <p:cNvSpPr>
            <a:spLocks noGrp="1"/>
          </p:cNvSpPr>
          <p:nvPr>
            <p:ph type="dt" sz="half" idx="10"/>
          </p:nvPr>
        </p:nvSpPr>
        <p:spPr/>
        <p:txBody>
          <a:bodyPr/>
          <a:lstStyle>
            <a:lvl1pPr>
              <a:defRPr/>
            </a:lvl1pPr>
          </a:lstStyle>
          <a:p>
            <a:fld id="{6016750D-0EAD-4BC1-B211-E52D0E61D402}" type="datetime1">
              <a:rPr lang="sv-SE"/>
              <a:pPr/>
              <a:t>2017-10-26</a:t>
            </a:fld>
            <a:endParaRPr lang="sv-SE"/>
          </a:p>
        </p:txBody>
      </p:sp>
      <p:sp>
        <p:nvSpPr>
          <p:cNvPr id="8" name="Platshållare för sidfot 4"/>
          <p:cNvSpPr>
            <a:spLocks noGrp="1"/>
          </p:cNvSpPr>
          <p:nvPr>
            <p:ph type="ftr" sz="quarter" idx="11"/>
          </p:nvPr>
        </p:nvSpPr>
        <p:spPr/>
        <p:txBody>
          <a:bodyPr/>
          <a:lstStyle>
            <a:lvl1pPr>
              <a:defRPr/>
            </a:lvl1pPr>
          </a:lstStyle>
          <a:p>
            <a:endParaRPr lang="sv-SE"/>
          </a:p>
        </p:txBody>
      </p:sp>
      <p:sp>
        <p:nvSpPr>
          <p:cNvPr id="9" name="Platshållare för bildnummer 5"/>
          <p:cNvSpPr>
            <a:spLocks noGrp="1"/>
          </p:cNvSpPr>
          <p:nvPr>
            <p:ph type="sldNum" sz="quarter" idx="12"/>
          </p:nvPr>
        </p:nvSpPr>
        <p:spPr/>
        <p:txBody>
          <a:bodyPr/>
          <a:lstStyle>
            <a:lvl1pPr>
              <a:defRPr/>
            </a:lvl1pPr>
          </a:lstStyle>
          <a:p>
            <a:fld id="{F01099F7-D5E6-4308-90CD-B2605E08F1D8}" type="slidenum">
              <a:rPr lang="sv-SE"/>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3"/>
          <p:cNvSpPr>
            <a:spLocks noGrp="1"/>
          </p:cNvSpPr>
          <p:nvPr>
            <p:ph type="dt" sz="half" idx="10"/>
          </p:nvPr>
        </p:nvSpPr>
        <p:spPr/>
        <p:txBody>
          <a:bodyPr/>
          <a:lstStyle>
            <a:lvl1pPr>
              <a:defRPr/>
            </a:lvl1pPr>
          </a:lstStyle>
          <a:p>
            <a:fld id="{E17EDB0C-6494-4521-80CC-70C130677EB4}" type="datetime1">
              <a:rPr lang="sv-SE"/>
              <a:pPr/>
              <a:t>2017-10-26</a:t>
            </a:fld>
            <a:endParaRPr lang="sv-SE"/>
          </a:p>
        </p:txBody>
      </p:sp>
      <p:sp>
        <p:nvSpPr>
          <p:cNvPr id="4" name="Platshållare för sidfot 4"/>
          <p:cNvSpPr>
            <a:spLocks noGrp="1"/>
          </p:cNvSpPr>
          <p:nvPr>
            <p:ph type="ftr" sz="quarter" idx="11"/>
          </p:nvPr>
        </p:nvSpPr>
        <p:spPr/>
        <p:txBody>
          <a:bodyPr/>
          <a:lstStyle>
            <a:lvl1pPr>
              <a:defRPr/>
            </a:lvl1pPr>
          </a:lstStyle>
          <a:p>
            <a:endParaRPr lang="sv-SE" dirty="0"/>
          </a:p>
        </p:txBody>
      </p:sp>
      <p:sp>
        <p:nvSpPr>
          <p:cNvPr id="5" name="Platshållare för bildnummer 5"/>
          <p:cNvSpPr>
            <a:spLocks noGrp="1"/>
          </p:cNvSpPr>
          <p:nvPr>
            <p:ph type="sldNum" sz="quarter" idx="12"/>
          </p:nvPr>
        </p:nvSpPr>
        <p:spPr/>
        <p:txBody>
          <a:bodyPr/>
          <a:lstStyle>
            <a:lvl1pPr>
              <a:defRPr/>
            </a:lvl1pPr>
          </a:lstStyle>
          <a:p>
            <a:fld id="{143FC101-03E0-46B0-AEC5-EF8FCABF09DB}" type="slidenum">
              <a:rPr lang="sv-SE"/>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3"/>
          <p:cNvSpPr>
            <a:spLocks noGrp="1"/>
          </p:cNvSpPr>
          <p:nvPr>
            <p:ph type="dt" sz="half" idx="10"/>
          </p:nvPr>
        </p:nvSpPr>
        <p:spPr/>
        <p:txBody>
          <a:bodyPr/>
          <a:lstStyle>
            <a:lvl1pPr>
              <a:defRPr/>
            </a:lvl1pPr>
          </a:lstStyle>
          <a:p>
            <a:fld id="{0C6CC5C9-8951-49CA-9F91-6834E98B1BD3}" type="datetime1">
              <a:rPr lang="sv-SE"/>
              <a:pPr/>
              <a:t>2017-10-26</a:t>
            </a:fld>
            <a:endParaRPr lang="sv-SE"/>
          </a:p>
        </p:txBody>
      </p:sp>
      <p:sp>
        <p:nvSpPr>
          <p:cNvPr id="3" name="Platshållare för sidfot 4"/>
          <p:cNvSpPr>
            <a:spLocks noGrp="1"/>
          </p:cNvSpPr>
          <p:nvPr>
            <p:ph type="ftr" sz="quarter" idx="11"/>
          </p:nvPr>
        </p:nvSpPr>
        <p:spPr/>
        <p:txBody>
          <a:bodyPr/>
          <a:lstStyle>
            <a:lvl1pPr>
              <a:defRPr/>
            </a:lvl1pPr>
          </a:lstStyle>
          <a:p>
            <a:endParaRPr lang="sv-SE"/>
          </a:p>
        </p:txBody>
      </p:sp>
      <p:sp>
        <p:nvSpPr>
          <p:cNvPr id="4" name="Platshållare för bildnummer 5"/>
          <p:cNvSpPr>
            <a:spLocks noGrp="1"/>
          </p:cNvSpPr>
          <p:nvPr>
            <p:ph type="sldNum" sz="quarter" idx="12"/>
          </p:nvPr>
        </p:nvSpPr>
        <p:spPr/>
        <p:txBody>
          <a:bodyPr/>
          <a:lstStyle>
            <a:lvl1pPr>
              <a:defRPr/>
            </a:lvl1pPr>
          </a:lstStyle>
          <a:p>
            <a:fld id="{8D422FF5-863E-4264-9F71-F35EC2BE5A29}" type="slidenum">
              <a:rPr lang="sv-SE"/>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Rubrik innehåll och bild 1">
    <p:spTree>
      <p:nvGrpSpPr>
        <p:cNvPr id="1" name=""/>
        <p:cNvGrpSpPr/>
        <p:nvPr/>
      </p:nvGrpSpPr>
      <p:grpSpPr>
        <a:xfrm>
          <a:off x="0" y="0"/>
          <a:ext cx="0" cy="0"/>
          <a:chOff x="0" y="0"/>
          <a:chExt cx="0" cy="0"/>
        </a:xfrm>
      </p:grpSpPr>
      <p:sp>
        <p:nvSpPr>
          <p:cNvPr id="2" name="Rubrik 1"/>
          <p:cNvSpPr>
            <a:spLocks noGrp="1"/>
          </p:cNvSpPr>
          <p:nvPr>
            <p:ph type="title"/>
          </p:nvPr>
        </p:nvSpPr>
        <p:spPr>
          <a:xfrm>
            <a:off x="595313" y="2565400"/>
            <a:ext cx="7972926" cy="638188"/>
          </a:xfrm>
        </p:spPr>
        <p:txBody>
          <a:bodyPr/>
          <a:lstStyle>
            <a:lvl1pPr>
              <a:defRPr sz="3600"/>
            </a:lvl1pPr>
          </a:lstStyle>
          <a:p>
            <a:r>
              <a:rPr lang="sv-SE" smtClean="0"/>
              <a:t>Klicka här för att ändra format</a:t>
            </a:r>
            <a:endParaRPr lang="sv-SE" dirty="0"/>
          </a:p>
        </p:txBody>
      </p:sp>
      <p:sp>
        <p:nvSpPr>
          <p:cNvPr id="3" name="Platshållare för innehåll 2"/>
          <p:cNvSpPr>
            <a:spLocks noGrp="1"/>
          </p:cNvSpPr>
          <p:nvPr>
            <p:ph idx="1"/>
          </p:nvPr>
        </p:nvSpPr>
        <p:spPr>
          <a:xfrm>
            <a:off x="585537" y="3286124"/>
            <a:ext cx="7972926" cy="2840039"/>
          </a:xfrm>
        </p:spPr>
        <p:txBody>
          <a:bodyPr/>
          <a:lstStyle>
            <a:lvl1pPr>
              <a:defRPr sz="2400"/>
            </a:lvl1pPr>
            <a:lvl2pPr>
              <a:defRPr sz="2000"/>
            </a:lvl2pPr>
            <a:lvl3pPr>
              <a:defRPr sz="1800"/>
            </a:lvl3pPr>
            <a:lvl4pPr>
              <a:defRPr sz="1600"/>
            </a:lvl4pPr>
            <a:lvl5pPr>
              <a:defRPr sz="1600"/>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lvl1pPr>
              <a:defRPr/>
            </a:lvl1pPr>
          </a:lstStyle>
          <a:p>
            <a:fld id="{6EC0EE8D-064A-4FBE-93EE-0E77489B18DC}" type="datetime1">
              <a:rPr lang="sv-SE"/>
              <a:pPr/>
              <a:t>2017-10-26</a:t>
            </a:fld>
            <a:endParaRPr lang="sv-SE"/>
          </a:p>
        </p:txBody>
      </p:sp>
      <p:sp>
        <p:nvSpPr>
          <p:cNvPr id="5" name="Platshållare för sidfot 4"/>
          <p:cNvSpPr>
            <a:spLocks noGrp="1"/>
          </p:cNvSpPr>
          <p:nvPr>
            <p:ph type="ftr" sz="quarter" idx="11"/>
          </p:nvPr>
        </p:nvSpPr>
        <p:spPr/>
        <p:txBody>
          <a:bodyPr/>
          <a:lstStyle>
            <a:lvl1pPr>
              <a:defRPr/>
            </a:lvl1pPr>
          </a:lstStyle>
          <a:p>
            <a:endParaRPr lang="sv-SE"/>
          </a:p>
        </p:txBody>
      </p:sp>
      <p:sp>
        <p:nvSpPr>
          <p:cNvPr id="6" name="Platshållare för bildnummer 5"/>
          <p:cNvSpPr>
            <a:spLocks noGrp="1"/>
          </p:cNvSpPr>
          <p:nvPr>
            <p:ph type="sldNum" sz="quarter" idx="12"/>
          </p:nvPr>
        </p:nvSpPr>
        <p:spPr/>
        <p:txBody>
          <a:bodyPr/>
          <a:lstStyle>
            <a:lvl1pPr>
              <a:defRPr/>
            </a:lvl1pPr>
          </a:lstStyle>
          <a:p>
            <a:fld id="{1C425A94-2254-47FB-8A6F-A0FFD16CC283}" type="slidenum">
              <a:rPr lang="sv-SE"/>
              <a:pPr/>
              <a:t>‹#›</a:t>
            </a:fld>
            <a:endParaRPr lang="sv-SE"/>
          </a:p>
        </p:txBody>
      </p:sp>
      <p:pic>
        <p:nvPicPr>
          <p:cNvPr id="3074" name="Picture 2" descr="C:\Users\Malin\AppData\Local\Microsoft\Windows\Temporary Internet Files\Content.Outlook\KQ2AN1EI\korridor2.jpg"/>
          <p:cNvPicPr>
            <a:picLocks noChangeAspect="1" noChangeArrowheads="1"/>
          </p:cNvPicPr>
          <p:nvPr userDrawn="1"/>
        </p:nvPicPr>
        <p:blipFill>
          <a:blip r:embed="rId2"/>
          <a:srcRect t="14874" b="48688"/>
          <a:stretch>
            <a:fillRect/>
          </a:stretch>
        </p:blipFill>
        <p:spPr bwMode="auto">
          <a:xfrm>
            <a:off x="0" y="-24"/>
            <a:ext cx="9144000" cy="2428892"/>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Rubrik innehåll och bild 2">
    <p:spTree>
      <p:nvGrpSpPr>
        <p:cNvPr id="1" name=""/>
        <p:cNvGrpSpPr/>
        <p:nvPr/>
      </p:nvGrpSpPr>
      <p:grpSpPr>
        <a:xfrm>
          <a:off x="0" y="0"/>
          <a:ext cx="0" cy="0"/>
          <a:chOff x="0" y="0"/>
          <a:chExt cx="0" cy="0"/>
        </a:xfrm>
      </p:grpSpPr>
      <p:sp>
        <p:nvSpPr>
          <p:cNvPr id="2" name="Rubrik 1"/>
          <p:cNvSpPr>
            <a:spLocks noGrp="1"/>
          </p:cNvSpPr>
          <p:nvPr>
            <p:ph type="title"/>
          </p:nvPr>
        </p:nvSpPr>
        <p:spPr>
          <a:xfrm>
            <a:off x="595313" y="2565400"/>
            <a:ext cx="7972926" cy="638188"/>
          </a:xfrm>
        </p:spPr>
        <p:txBody>
          <a:bodyPr/>
          <a:lstStyle>
            <a:lvl1pPr>
              <a:defRPr sz="3600"/>
            </a:lvl1pPr>
          </a:lstStyle>
          <a:p>
            <a:r>
              <a:rPr lang="sv-SE" smtClean="0"/>
              <a:t>Klicka här för att ändra format</a:t>
            </a:r>
            <a:endParaRPr lang="sv-SE" dirty="0"/>
          </a:p>
        </p:txBody>
      </p:sp>
      <p:sp>
        <p:nvSpPr>
          <p:cNvPr id="3" name="Platshållare för innehåll 2"/>
          <p:cNvSpPr>
            <a:spLocks noGrp="1"/>
          </p:cNvSpPr>
          <p:nvPr>
            <p:ph idx="1"/>
          </p:nvPr>
        </p:nvSpPr>
        <p:spPr>
          <a:xfrm>
            <a:off x="585537" y="3284538"/>
            <a:ext cx="7972926" cy="2841625"/>
          </a:xfrm>
        </p:spPr>
        <p:txBody>
          <a:bodyPr/>
          <a:lstStyle>
            <a:lvl1pPr>
              <a:defRPr sz="2400"/>
            </a:lvl1pPr>
            <a:lvl2pPr>
              <a:defRPr sz="2000"/>
            </a:lvl2pPr>
            <a:lvl3pPr>
              <a:defRPr sz="1800"/>
            </a:lvl3pPr>
            <a:lvl4pPr>
              <a:defRPr sz="1600"/>
            </a:lvl4pPr>
            <a:lvl5pPr>
              <a:defRPr sz="1600"/>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lvl1pPr>
              <a:defRPr/>
            </a:lvl1pPr>
          </a:lstStyle>
          <a:p>
            <a:fld id="{6EC0EE8D-064A-4FBE-93EE-0E77489B18DC}" type="datetime1">
              <a:rPr lang="sv-SE"/>
              <a:pPr/>
              <a:t>2017-10-26</a:t>
            </a:fld>
            <a:endParaRPr lang="sv-SE"/>
          </a:p>
        </p:txBody>
      </p:sp>
      <p:sp>
        <p:nvSpPr>
          <p:cNvPr id="5" name="Platshållare för sidfot 4"/>
          <p:cNvSpPr>
            <a:spLocks noGrp="1"/>
          </p:cNvSpPr>
          <p:nvPr>
            <p:ph type="ftr" sz="quarter" idx="11"/>
          </p:nvPr>
        </p:nvSpPr>
        <p:spPr/>
        <p:txBody>
          <a:bodyPr/>
          <a:lstStyle>
            <a:lvl1pPr>
              <a:defRPr/>
            </a:lvl1pPr>
          </a:lstStyle>
          <a:p>
            <a:endParaRPr lang="sv-SE"/>
          </a:p>
        </p:txBody>
      </p:sp>
      <p:sp>
        <p:nvSpPr>
          <p:cNvPr id="6" name="Platshållare för bildnummer 5"/>
          <p:cNvSpPr>
            <a:spLocks noGrp="1"/>
          </p:cNvSpPr>
          <p:nvPr>
            <p:ph type="sldNum" sz="quarter" idx="12"/>
          </p:nvPr>
        </p:nvSpPr>
        <p:spPr/>
        <p:txBody>
          <a:bodyPr/>
          <a:lstStyle>
            <a:lvl1pPr>
              <a:defRPr/>
            </a:lvl1pPr>
          </a:lstStyle>
          <a:p>
            <a:fld id="{1C425A94-2254-47FB-8A6F-A0FFD16CC283}" type="slidenum">
              <a:rPr lang="sv-SE"/>
              <a:pPr/>
              <a:t>‹#›</a:t>
            </a:fld>
            <a:endParaRPr lang="sv-SE"/>
          </a:p>
        </p:txBody>
      </p:sp>
      <p:pic>
        <p:nvPicPr>
          <p:cNvPr id="1026" name="Picture 2" descr="C:\Users\Malin\AppData\Local\Microsoft\Windows\Temporary Internet Files\Content.Outlook\KQ2AN1EI\pennor1.jpg"/>
          <p:cNvPicPr>
            <a:picLocks noChangeAspect="1" noChangeArrowheads="1"/>
          </p:cNvPicPr>
          <p:nvPr userDrawn="1"/>
        </p:nvPicPr>
        <p:blipFill>
          <a:blip r:embed="rId2">
            <a:lum bright="10000"/>
          </a:blip>
          <a:srcRect t="27699" b="38270"/>
          <a:stretch>
            <a:fillRect/>
          </a:stretch>
        </p:blipFill>
        <p:spPr bwMode="auto">
          <a:xfrm>
            <a:off x="0" y="-115"/>
            <a:ext cx="9144000" cy="2420962"/>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innehåll och bild 3">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lvl1pPr>
              <a:defRPr/>
            </a:lvl1pPr>
          </a:lstStyle>
          <a:p>
            <a:fld id="{7CE39E41-76CB-410E-A085-099DD014138B}" type="datetime1">
              <a:rPr lang="sv-SE"/>
              <a:pPr/>
              <a:t>2017-10-26</a:t>
            </a:fld>
            <a:endParaRPr lang="sv-SE" dirty="0"/>
          </a:p>
        </p:txBody>
      </p:sp>
      <p:sp>
        <p:nvSpPr>
          <p:cNvPr id="5" name="Platshållare för sidfot 4"/>
          <p:cNvSpPr>
            <a:spLocks noGrp="1"/>
          </p:cNvSpPr>
          <p:nvPr>
            <p:ph type="ftr" sz="quarter" idx="11"/>
          </p:nvPr>
        </p:nvSpPr>
        <p:spPr>
          <a:xfrm>
            <a:off x="2916238" y="6356351"/>
            <a:ext cx="3031251" cy="287360"/>
          </a:xfrm>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0BCA7E2E-1A26-432D-BF24-77AA8B6DEE7A}" type="slidenum">
              <a:rPr lang="sv-SE"/>
              <a:pPr/>
              <a:t>‹#›</a:t>
            </a:fld>
            <a:endParaRPr lang="sv-SE"/>
          </a:p>
        </p:txBody>
      </p:sp>
      <p:pic>
        <p:nvPicPr>
          <p:cNvPr id="1026" name="Picture 2" descr="C:\Users\Malin\AppData\Local\Microsoft\Windows\Temporary Internet Files\Content.Outlook\KQ2AN1EI\rapporter_ställ2.jpg"/>
          <p:cNvPicPr>
            <a:picLocks noChangeAspect="1" noChangeArrowheads="1"/>
          </p:cNvPicPr>
          <p:nvPr userDrawn="1"/>
        </p:nvPicPr>
        <p:blipFill>
          <a:blip r:embed="rId2"/>
          <a:srcRect l="42489" r="5688"/>
          <a:stretch>
            <a:fillRect/>
          </a:stretch>
        </p:blipFill>
        <p:spPr bwMode="auto">
          <a:xfrm>
            <a:off x="0" y="0"/>
            <a:ext cx="2555875" cy="6721641"/>
          </a:xfrm>
          <a:prstGeom prst="rect">
            <a:avLst/>
          </a:prstGeom>
          <a:noFill/>
        </p:spPr>
      </p:pic>
      <p:sp>
        <p:nvSpPr>
          <p:cNvPr id="7" name="Rubrik 1"/>
          <p:cNvSpPr>
            <a:spLocks noGrp="1"/>
          </p:cNvSpPr>
          <p:nvPr>
            <p:ph type="title"/>
          </p:nvPr>
        </p:nvSpPr>
        <p:spPr>
          <a:xfrm>
            <a:off x="2916238" y="274638"/>
            <a:ext cx="5903912" cy="1143000"/>
          </a:xfrm>
        </p:spPr>
        <p:txBody>
          <a:bodyPr/>
          <a:lstStyle>
            <a:lvl1pPr>
              <a:defRPr sz="3600"/>
            </a:lvl1pPr>
          </a:lstStyle>
          <a:p>
            <a:r>
              <a:rPr lang="sv-SE" smtClean="0"/>
              <a:t>Klicka här för att ändra format</a:t>
            </a:r>
            <a:endParaRPr lang="sv-SE" dirty="0"/>
          </a:p>
        </p:txBody>
      </p:sp>
      <p:sp>
        <p:nvSpPr>
          <p:cNvPr id="8" name="Platshållare för innehåll 2"/>
          <p:cNvSpPr>
            <a:spLocks noGrp="1"/>
          </p:cNvSpPr>
          <p:nvPr>
            <p:ph idx="1"/>
          </p:nvPr>
        </p:nvSpPr>
        <p:spPr>
          <a:xfrm>
            <a:off x="2916238" y="1600200"/>
            <a:ext cx="5903912" cy="4525963"/>
          </a:xfrm>
        </p:spPr>
        <p:txBody>
          <a:bodyPr/>
          <a:lstStyle>
            <a:lvl1pPr>
              <a:defRPr sz="2400"/>
            </a:lvl1pPr>
            <a:lvl2pPr>
              <a:defRPr sz="2000"/>
            </a:lvl2pPr>
            <a:lvl3pPr>
              <a:defRPr sz="1800"/>
            </a:lvl3pPr>
            <a:lvl4pPr>
              <a:defRPr sz="1600"/>
            </a:lvl4pPr>
            <a:lvl5pPr>
              <a:defRPr sz="1600"/>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Platshållare för rubrik 1"/>
          <p:cNvSpPr>
            <a:spLocks noGrp="1"/>
          </p:cNvSpPr>
          <p:nvPr>
            <p:ph type="title"/>
          </p:nvPr>
        </p:nvSpPr>
        <p:spPr bwMode="auto">
          <a:xfrm>
            <a:off x="585537" y="549274"/>
            <a:ext cx="7972926" cy="8683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dirty="0" smtClean="0"/>
              <a:t>Klicka här för att ändra format</a:t>
            </a:r>
          </a:p>
        </p:txBody>
      </p:sp>
      <p:sp>
        <p:nvSpPr>
          <p:cNvPr id="1028" name="Platshållare för text 2"/>
          <p:cNvSpPr>
            <a:spLocks noGrp="1"/>
          </p:cNvSpPr>
          <p:nvPr>
            <p:ph type="body" idx="1"/>
          </p:nvPr>
        </p:nvSpPr>
        <p:spPr bwMode="auto">
          <a:xfrm>
            <a:off x="585537" y="1600200"/>
            <a:ext cx="7972926"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p>
        </p:txBody>
      </p:sp>
      <p:sp>
        <p:nvSpPr>
          <p:cNvPr id="4" name="Platshållare för datum 3"/>
          <p:cNvSpPr>
            <a:spLocks noGrp="1"/>
          </p:cNvSpPr>
          <p:nvPr>
            <p:ph type="dt" sz="half" idx="2"/>
          </p:nvPr>
        </p:nvSpPr>
        <p:spPr>
          <a:xfrm>
            <a:off x="595313" y="6346132"/>
            <a:ext cx="1143008" cy="287360"/>
          </a:xfrm>
          <a:prstGeom prst="rect">
            <a:avLst/>
          </a:prstGeom>
        </p:spPr>
        <p:txBody>
          <a:bodyPr vert="horz" wrap="square" lIns="91440" tIns="45720" rIns="91440" bIns="45720" numCol="1" anchor="ctr" anchorCtr="0" compatLnSpc="1">
            <a:prstTxWarp prst="textNoShape">
              <a:avLst/>
            </a:prstTxWarp>
          </a:bodyPr>
          <a:lstStyle>
            <a:lvl1pPr>
              <a:defRPr sz="1100">
                <a:solidFill>
                  <a:srgbClr val="898989"/>
                </a:solidFill>
                <a:latin typeface="Arial" pitchFamily="34" charset="0"/>
                <a:cs typeface="Arial" pitchFamily="34" charset="0"/>
              </a:defRPr>
            </a:lvl1pPr>
          </a:lstStyle>
          <a:p>
            <a:fld id="{240D4B28-F62B-4DF0-A8F4-4394FD88623C}" type="datetime1">
              <a:rPr lang="sv-SE" smtClean="0"/>
              <a:pPr/>
              <a:t>2017-10-26</a:t>
            </a:fld>
            <a:endParaRPr lang="sv-SE" dirty="0"/>
          </a:p>
        </p:txBody>
      </p:sp>
      <p:sp>
        <p:nvSpPr>
          <p:cNvPr id="5" name="Platshållare för sidfot 4"/>
          <p:cNvSpPr>
            <a:spLocks noGrp="1"/>
          </p:cNvSpPr>
          <p:nvPr>
            <p:ph type="ftr" sz="quarter" idx="3"/>
          </p:nvPr>
        </p:nvSpPr>
        <p:spPr>
          <a:xfrm>
            <a:off x="1904995" y="6356351"/>
            <a:ext cx="4000528" cy="287360"/>
          </a:xfrm>
          <a:prstGeom prst="rect">
            <a:avLst/>
          </a:prstGeom>
        </p:spPr>
        <p:txBody>
          <a:bodyPr vert="horz" wrap="square" lIns="91440" tIns="45720" rIns="91440" bIns="45720" numCol="1" anchor="ctr" anchorCtr="0" compatLnSpc="1">
            <a:prstTxWarp prst="textNoShape">
              <a:avLst/>
            </a:prstTxWarp>
          </a:bodyPr>
          <a:lstStyle>
            <a:lvl1pPr algn="ctr">
              <a:defRPr sz="1100">
                <a:solidFill>
                  <a:srgbClr val="898989"/>
                </a:solidFill>
                <a:latin typeface="Arial" pitchFamily="34" charset="0"/>
                <a:cs typeface="Arial" pitchFamily="34" charset="0"/>
              </a:defRPr>
            </a:lvl1pPr>
          </a:lstStyle>
          <a:p>
            <a:endParaRPr lang="sv-SE" dirty="0"/>
          </a:p>
        </p:txBody>
      </p:sp>
      <p:sp>
        <p:nvSpPr>
          <p:cNvPr id="6" name="Platshållare för bildnummer 5"/>
          <p:cNvSpPr>
            <a:spLocks noGrp="1"/>
          </p:cNvSpPr>
          <p:nvPr>
            <p:ph type="sldNum" sz="quarter" idx="4"/>
          </p:nvPr>
        </p:nvSpPr>
        <p:spPr>
          <a:xfrm>
            <a:off x="6072198" y="6356351"/>
            <a:ext cx="947758" cy="287360"/>
          </a:xfrm>
          <a:prstGeom prst="rect">
            <a:avLst/>
          </a:prstGeom>
        </p:spPr>
        <p:txBody>
          <a:bodyPr vert="horz" wrap="square" lIns="91440" tIns="45720" rIns="91440" bIns="45720" numCol="1" anchor="ctr" anchorCtr="0" compatLnSpc="1">
            <a:prstTxWarp prst="textNoShape">
              <a:avLst/>
            </a:prstTxWarp>
          </a:bodyPr>
          <a:lstStyle>
            <a:lvl1pPr algn="r">
              <a:defRPr sz="1100">
                <a:solidFill>
                  <a:srgbClr val="898989"/>
                </a:solidFill>
                <a:latin typeface="Arial" pitchFamily="34" charset="0"/>
                <a:cs typeface="Arial" pitchFamily="34" charset="0"/>
              </a:defRPr>
            </a:lvl1pPr>
          </a:lstStyle>
          <a:p>
            <a:fld id="{F21525A3-0E0D-476A-B8C0-8435CF06CB8E}" type="slidenum">
              <a:rPr lang="sv-SE" smtClean="0"/>
              <a:pPr/>
              <a:t>‹#›</a:t>
            </a:fld>
            <a:endParaRPr lang="sv-SE" dirty="0"/>
          </a:p>
        </p:txBody>
      </p:sp>
      <p:pic>
        <p:nvPicPr>
          <p:cNvPr id="2" name="Picture 2" descr="C:\Users\Malin\AppData\Local\Microsoft\Windows\Temporary Internet Files\Content.Outlook\KQ2AN1EI\Statskon_farg.jpg"/>
          <p:cNvPicPr>
            <a:picLocks noChangeAspect="1" noChangeArrowheads="1"/>
          </p:cNvPicPr>
          <p:nvPr/>
        </p:nvPicPr>
        <p:blipFill>
          <a:blip r:embed="rId14"/>
          <a:srcRect/>
          <a:stretch>
            <a:fillRect/>
          </a:stretch>
        </p:blipFill>
        <p:spPr bwMode="auto">
          <a:xfrm>
            <a:off x="7158068" y="6175728"/>
            <a:ext cx="1771650" cy="457764"/>
          </a:xfrm>
          <a:prstGeom prst="rect">
            <a:avLst/>
          </a:prstGeom>
          <a:noFill/>
        </p:spPr>
      </p:pic>
      <p:sp>
        <p:nvSpPr>
          <p:cNvPr id="22" name="Rektangel 21"/>
          <p:cNvSpPr/>
          <p:nvPr/>
        </p:nvSpPr>
        <p:spPr>
          <a:xfrm>
            <a:off x="0" y="6721475"/>
            <a:ext cx="9144000" cy="136525"/>
          </a:xfrm>
          <a:prstGeom prst="rect">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sv-SE"/>
          </a:p>
        </p:txBody>
      </p:sp>
      <p:pic>
        <p:nvPicPr>
          <p:cNvPr id="1026" name="Picture 2" descr="C:\Users\Malin\AppData\Local\Microsoft\Windows\Temporary Internet Files\Content.Outlook\KQ2AN1EI\uppsplittad-krona1.jpg"/>
          <p:cNvPicPr>
            <a:picLocks noChangeAspect="1" noChangeArrowheads="1"/>
          </p:cNvPicPr>
          <p:nvPr userDrawn="1"/>
        </p:nvPicPr>
        <p:blipFill>
          <a:blip r:embed="rId15"/>
          <a:srcRect/>
          <a:stretch>
            <a:fillRect/>
          </a:stretch>
        </p:blipFill>
        <p:spPr bwMode="auto">
          <a:xfrm>
            <a:off x="173182" y="129821"/>
            <a:ext cx="1200150" cy="409575"/>
          </a:xfrm>
          <a:prstGeom prst="rect">
            <a:avLst/>
          </a:prstGeom>
          <a:noFill/>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6" r:id="rId3"/>
    <p:sldLayoutId id="2147483655" r:id="rId4"/>
    <p:sldLayoutId id="2147483654" r:id="rId5"/>
    <p:sldLayoutId id="2147483653" r:id="rId6"/>
    <p:sldLayoutId id="2147483660" r:id="rId7"/>
    <p:sldLayoutId id="2147483661" r:id="rId8"/>
    <p:sldLayoutId id="2147483662" r:id="rId9"/>
    <p:sldLayoutId id="2147483663" r:id="rId10"/>
    <p:sldLayoutId id="2147483664" r:id="rId11"/>
    <p:sldLayoutId id="2147483665" r:id="rId12"/>
  </p:sldLayoutIdLst>
  <p:txStyles>
    <p:titleStyle>
      <a:lvl1pPr algn="ctr" defTabSz="457200" rtl="0" eaLnBrk="1" fontAlgn="base" hangingPunct="1">
        <a:spcBef>
          <a:spcPct val="0"/>
        </a:spcBef>
        <a:spcAft>
          <a:spcPct val="0"/>
        </a:spcAft>
        <a:defRPr sz="4000" kern="1200">
          <a:solidFill>
            <a:schemeClr val="tx1"/>
          </a:solidFill>
          <a:latin typeface="+mj-lt"/>
          <a:ea typeface="ＭＳ Ｐゴシック" pitchFamily="-108" charset="-128"/>
          <a:cs typeface="ＭＳ Ｐゴシック" pitchFamily="-108" charset="-128"/>
        </a:defRPr>
      </a:lvl1pPr>
      <a:lvl2pPr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08" charset="-128"/>
          <a:cs typeface="ＭＳ Ｐゴシック" pitchFamily="-108" charset="-128"/>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08" charset="-128"/>
          <a:cs typeface="+mn-cs"/>
        </a:defRPr>
      </a:lvl2pPr>
      <a:lvl3pPr marL="11430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8" charset="-128"/>
          <a:cs typeface="+mn-cs"/>
        </a:defRPr>
      </a:lvl3pPr>
      <a:lvl4pPr marL="1600200" indent="-228600" algn="l" defTabSz="457200" rtl="0" eaLnBrk="1" fontAlgn="base" hangingPunct="1">
        <a:spcBef>
          <a:spcPct val="20000"/>
        </a:spcBef>
        <a:spcAft>
          <a:spcPct val="0"/>
        </a:spcAft>
        <a:buFont typeface="Arial" charset="0"/>
        <a:buChar char="–"/>
        <a:defRPr sz="1800" kern="1200">
          <a:solidFill>
            <a:schemeClr val="tx1"/>
          </a:solidFill>
          <a:latin typeface="+mn-lt"/>
          <a:ea typeface="ＭＳ Ｐゴシック" pitchFamily="-108" charset="-128"/>
          <a:cs typeface="+mn-cs"/>
        </a:defRPr>
      </a:lvl4pPr>
      <a:lvl5pPr marL="2057400" indent="-228600" algn="l" defTabSz="457200" rtl="0" eaLnBrk="1" fontAlgn="base" hangingPunct="1">
        <a:spcBef>
          <a:spcPct val="20000"/>
        </a:spcBef>
        <a:spcAft>
          <a:spcPct val="0"/>
        </a:spcAft>
        <a:buFont typeface="Arial" charset="0"/>
        <a:buChar char="»"/>
        <a:defRPr sz="1800" kern="1200">
          <a:solidFill>
            <a:schemeClr val="tx1"/>
          </a:solidFill>
          <a:latin typeface="+mn-lt"/>
          <a:ea typeface="ＭＳ Ｐゴシック" pitchFamily="-108"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tatskontoret.s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pPr>
              <a:spcBef>
                <a:spcPts val="1800"/>
              </a:spcBef>
            </a:pPr>
            <a:r>
              <a:rPr lang="sv-SE" sz="3600" dirty="0"/>
              <a:t>A</a:t>
            </a:r>
            <a:r>
              <a:rPr lang="sv-SE" sz="3600" dirty="0" smtClean="0"/>
              <a:t>tt utvärdera </a:t>
            </a:r>
            <a:br>
              <a:rPr lang="sv-SE" sz="3600" dirty="0" smtClean="0"/>
            </a:br>
            <a:r>
              <a:rPr lang="sv-SE" sz="3600" dirty="0" smtClean="0"/>
              <a:t>”Den stora polisreformen”</a:t>
            </a:r>
            <a:r>
              <a:rPr lang="sv-SE" dirty="0" smtClean="0"/>
              <a:t/>
            </a:r>
            <a:br>
              <a:rPr lang="sv-SE" dirty="0" smtClean="0"/>
            </a:br>
            <a:endParaRPr lang="sv-SE" dirty="0"/>
          </a:p>
        </p:txBody>
      </p:sp>
      <p:sp>
        <p:nvSpPr>
          <p:cNvPr id="3" name="Underrubrik 2"/>
          <p:cNvSpPr>
            <a:spLocks noGrp="1"/>
          </p:cNvSpPr>
          <p:nvPr>
            <p:ph type="subTitle" idx="1"/>
          </p:nvPr>
        </p:nvSpPr>
        <p:spPr/>
        <p:txBody>
          <a:bodyPr/>
          <a:lstStyle/>
          <a:p>
            <a:endParaRPr lang="sv-SE" sz="3200" dirty="0" smtClean="0"/>
          </a:p>
          <a:p>
            <a:r>
              <a:rPr lang="sv-SE" sz="3200" dirty="0" smtClean="0"/>
              <a:t>Erik Axelsson</a:t>
            </a:r>
          </a:p>
          <a:p>
            <a:r>
              <a:rPr lang="sv-SE" dirty="0" smtClean="0"/>
              <a:t>2017-10-20</a:t>
            </a:r>
            <a:endParaRPr lang="sv-SE" dirty="0"/>
          </a:p>
        </p:txBody>
      </p:sp>
    </p:spTree>
    <p:extLst>
      <p:ext uri="{BB962C8B-B14F-4D97-AF65-F5344CB8AC3E}">
        <p14:creationId xmlns:p14="http://schemas.microsoft.com/office/powerpoint/2010/main" val="1903382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 </a:t>
            </a:r>
            <a:endParaRPr lang="sv-SE" dirty="0"/>
          </a:p>
        </p:txBody>
      </p:sp>
      <p:sp>
        <p:nvSpPr>
          <p:cNvPr id="3" name="Platshållare för innehåll 2"/>
          <p:cNvSpPr>
            <a:spLocks noGrp="1"/>
          </p:cNvSpPr>
          <p:nvPr>
            <p:ph idx="1"/>
          </p:nvPr>
        </p:nvSpPr>
        <p:spPr/>
        <p:txBody>
          <a:bodyPr/>
          <a:lstStyle/>
          <a:p>
            <a:pPr marL="0" indent="0" algn="ctr">
              <a:buNone/>
            </a:pPr>
            <a:endParaRPr lang="sv-SE" sz="4000" dirty="0" smtClean="0"/>
          </a:p>
          <a:p>
            <a:pPr marL="0" indent="0" algn="ctr">
              <a:buNone/>
            </a:pPr>
            <a:r>
              <a:rPr lang="sv-SE" sz="4000" dirty="0" smtClean="0"/>
              <a:t>Tack för uppmärksamheten!</a:t>
            </a:r>
          </a:p>
          <a:p>
            <a:pPr marL="0" indent="0" algn="ctr">
              <a:buNone/>
            </a:pPr>
            <a:endParaRPr lang="sv-SE" sz="4000" dirty="0" smtClean="0"/>
          </a:p>
          <a:p>
            <a:pPr marL="0" indent="0" algn="ctr">
              <a:buNone/>
            </a:pPr>
            <a:endParaRPr lang="sv-SE" sz="4000" dirty="0"/>
          </a:p>
          <a:p>
            <a:pPr marL="0" indent="0">
              <a:buNone/>
            </a:pPr>
            <a:endParaRPr lang="sv-SE" dirty="0" smtClean="0"/>
          </a:p>
          <a:p>
            <a:pPr marL="0" indent="0">
              <a:buNone/>
            </a:pPr>
            <a:r>
              <a:rPr lang="sv-SE" sz="2400" dirty="0" smtClean="0"/>
              <a:t>Statskontorets rapporter finns tillgängliga på </a:t>
            </a:r>
            <a:r>
              <a:rPr lang="sv-SE" sz="2400" dirty="0" smtClean="0">
                <a:hlinkClick r:id="rId3"/>
              </a:rPr>
              <a:t>www.statskontoret.se</a:t>
            </a:r>
            <a:r>
              <a:rPr lang="sv-SE" sz="2400" dirty="0" smtClean="0"/>
              <a:t>.</a:t>
            </a:r>
          </a:p>
          <a:p>
            <a:pPr marL="0" indent="0">
              <a:buNone/>
            </a:pPr>
            <a:endParaRPr lang="sv-SE" sz="2400" dirty="0"/>
          </a:p>
        </p:txBody>
      </p:sp>
    </p:spTree>
    <p:extLst>
      <p:ext uri="{BB962C8B-B14F-4D97-AF65-F5344CB8AC3E}">
        <p14:creationId xmlns:p14="http://schemas.microsoft.com/office/powerpoint/2010/main" val="2173615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Reformen: från 23 till 1</a:t>
            </a:r>
            <a:endParaRPr lang="sv-SE" dirty="0"/>
          </a:p>
        </p:txBody>
      </p:sp>
      <p:sp>
        <p:nvSpPr>
          <p:cNvPr id="3" name="Platshållare för innehåll 2"/>
          <p:cNvSpPr>
            <a:spLocks noGrp="1"/>
          </p:cNvSpPr>
          <p:nvPr>
            <p:ph idx="1"/>
          </p:nvPr>
        </p:nvSpPr>
        <p:spPr/>
        <p:txBody>
          <a:bodyPr/>
          <a:lstStyle/>
          <a:p>
            <a:r>
              <a:rPr lang="sv-SE" dirty="0" smtClean="0"/>
              <a:t>Före 1 januari 2015</a:t>
            </a:r>
          </a:p>
          <a:p>
            <a:pPr lvl="1"/>
            <a:r>
              <a:rPr lang="sv-SE" dirty="0" smtClean="0"/>
              <a:t>21 länspolismyndigheter, Rikspolisstyrelsen, SKL</a:t>
            </a:r>
          </a:p>
          <a:p>
            <a:r>
              <a:rPr lang="sv-SE" dirty="0" smtClean="0"/>
              <a:t>Polismyndigheten</a:t>
            </a:r>
          </a:p>
          <a:p>
            <a:pPr lvl="1"/>
            <a:r>
              <a:rPr lang="sv-SE" dirty="0" smtClean="0"/>
              <a:t>1 rikspolischef, 7 regioner med lokal underindelning</a:t>
            </a:r>
          </a:p>
          <a:p>
            <a:pPr lvl="1"/>
            <a:r>
              <a:rPr lang="sv-SE" dirty="0"/>
              <a:t>N</a:t>
            </a:r>
            <a:r>
              <a:rPr lang="sv-SE" dirty="0" smtClean="0"/>
              <a:t>ationella avdelningar för stöd, styrning och specialistkompetens</a:t>
            </a:r>
          </a:p>
          <a:p>
            <a:pPr lvl="1"/>
            <a:r>
              <a:rPr lang="sv-SE" dirty="0" smtClean="0"/>
              <a:t>30 000 anställda</a:t>
            </a:r>
          </a:p>
          <a:p>
            <a:r>
              <a:rPr lang="sv-SE" dirty="0" smtClean="0"/>
              <a:t>Genomförandet</a:t>
            </a:r>
          </a:p>
          <a:p>
            <a:pPr lvl="1"/>
            <a:r>
              <a:rPr lang="sv-SE" dirty="0" smtClean="0"/>
              <a:t>2010-2014: utredning och förberedelser</a:t>
            </a:r>
          </a:p>
          <a:p>
            <a:pPr lvl="1"/>
            <a:r>
              <a:rPr lang="sv-SE" dirty="0" smtClean="0"/>
              <a:t>2015-2016: regionerna omorganiserar</a:t>
            </a:r>
            <a:endParaRPr lang="sv-SE" dirty="0"/>
          </a:p>
        </p:txBody>
      </p:sp>
    </p:spTree>
    <p:extLst>
      <p:ext uri="{BB962C8B-B14F-4D97-AF65-F5344CB8AC3E}">
        <p14:creationId xmlns:p14="http://schemas.microsoft.com/office/powerpoint/2010/main" val="2282704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Utredningsuppdraget</a:t>
            </a:r>
            <a:endParaRPr lang="sv-SE" dirty="0"/>
          </a:p>
        </p:txBody>
      </p:sp>
      <p:sp>
        <p:nvSpPr>
          <p:cNvPr id="3" name="Platshållare för innehåll 2"/>
          <p:cNvSpPr>
            <a:spLocks noGrp="1"/>
          </p:cNvSpPr>
          <p:nvPr>
            <p:ph idx="1"/>
          </p:nvPr>
        </p:nvSpPr>
        <p:spPr/>
        <p:txBody>
          <a:bodyPr/>
          <a:lstStyle/>
          <a:p>
            <a:r>
              <a:rPr lang="sv-SE" dirty="0" smtClean="0"/>
              <a:t>Regeringen har angett målen för utredningen</a:t>
            </a:r>
            <a:endParaRPr lang="sv-SE" dirty="0"/>
          </a:p>
          <a:p>
            <a:pPr lvl="1"/>
            <a:r>
              <a:rPr lang="sv-SE" dirty="0" smtClean="0"/>
              <a:t>Stärkt </a:t>
            </a:r>
            <a:r>
              <a:rPr lang="sv-SE" dirty="0"/>
              <a:t>förmåga att ingripa mot och utreda brott</a:t>
            </a:r>
          </a:p>
          <a:p>
            <a:pPr lvl="1"/>
            <a:r>
              <a:rPr lang="sv-SE" dirty="0"/>
              <a:t>Tydligare ledning och större enhetlighet</a:t>
            </a:r>
          </a:p>
          <a:p>
            <a:pPr lvl="1"/>
            <a:r>
              <a:rPr lang="sv-SE" dirty="0"/>
              <a:t>Effektivare resursutnyttjande och större flexibilitet</a:t>
            </a:r>
          </a:p>
          <a:p>
            <a:pPr lvl="1"/>
            <a:r>
              <a:rPr lang="sv-SE" dirty="0"/>
              <a:t>Bättre tillgänglighet och medborgarkontakt</a:t>
            </a:r>
          </a:p>
          <a:p>
            <a:pPr marL="0" indent="0">
              <a:buNone/>
            </a:pPr>
            <a:endParaRPr lang="sv-SE" dirty="0" smtClean="0"/>
          </a:p>
          <a:p>
            <a:r>
              <a:rPr lang="sv-SE" dirty="0" smtClean="0"/>
              <a:t>Tre avrapporteringar 2016-2018</a:t>
            </a:r>
          </a:p>
          <a:p>
            <a:pPr lvl="1"/>
            <a:r>
              <a:rPr lang="sv-SE" dirty="0" smtClean="0"/>
              <a:t>Delrapport 1-2: uppföljande anslag</a:t>
            </a:r>
          </a:p>
          <a:p>
            <a:pPr lvl="1"/>
            <a:r>
              <a:rPr lang="sv-SE" dirty="0" smtClean="0"/>
              <a:t>Slutrapport: utvärdering utifrån regeringens mål</a:t>
            </a:r>
          </a:p>
        </p:txBody>
      </p:sp>
    </p:spTree>
    <p:extLst>
      <p:ext uri="{BB962C8B-B14F-4D97-AF65-F5344CB8AC3E}">
        <p14:creationId xmlns:p14="http://schemas.microsoft.com/office/powerpoint/2010/main" val="2590716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Slutsatser hittills</a:t>
            </a:r>
            <a:endParaRPr lang="sv-SE" dirty="0"/>
          </a:p>
        </p:txBody>
      </p:sp>
      <p:sp>
        <p:nvSpPr>
          <p:cNvPr id="3" name="Platshållare för innehåll 2"/>
          <p:cNvSpPr>
            <a:spLocks noGrp="1"/>
          </p:cNvSpPr>
          <p:nvPr>
            <p:ph idx="1"/>
          </p:nvPr>
        </p:nvSpPr>
        <p:spPr/>
        <p:txBody>
          <a:bodyPr/>
          <a:lstStyle/>
          <a:p>
            <a:r>
              <a:rPr lang="sv-SE" dirty="0" smtClean="0"/>
              <a:t>Förstärkt nationell och regional förmåga</a:t>
            </a:r>
          </a:p>
          <a:p>
            <a:pPr lvl="3"/>
            <a:endParaRPr lang="sv-SE" dirty="0"/>
          </a:p>
          <a:p>
            <a:r>
              <a:rPr lang="sv-SE" dirty="0" smtClean="0"/>
              <a:t>Lång väg kvar till effektivare verksamhet och bättre resultat</a:t>
            </a:r>
          </a:p>
          <a:p>
            <a:pPr lvl="3"/>
            <a:endParaRPr lang="sv-SE" dirty="0"/>
          </a:p>
          <a:p>
            <a:r>
              <a:rPr lang="sv-SE" dirty="0" smtClean="0"/>
              <a:t>Flera stora utmaningar:</a:t>
            </a:r>
          </a:p>
          <a:p>
            <a:pPr lvl="1"/>
            <a:r>
              <a:rPr lang="sv-SE" dirty="0" smtClean="0"/>
              <a:t>Lågt förtroende bland medarbetare</a:t>
            </a:r>
          </a:p>
          <a:p>
            <a:pPr lvl="1"/>
            <a:r>
              <a:rPr lang="sv-SE" dirty="0" smtClean="0"/>
              <a:t>Nationell styrning får inte genomslag</a:t>
            </a:r>
          </a:p>
          <a:p>
            <a:pPr lvl="1"/>
            <a:r>
              <a:rPr lang="sv-SE" dirty="0" smtClean="0"/>
              <a:t>Lokalt polisarbete behöver bedrivas uthålligt</a:t>
            </a:r>
          </a:p>
          <a:p>
            <a:pPr lvl="1"/>
            <a:r>
              <a:rPr lang="sv-SE" dirty="0" smtClean="0"/>
              <a:t>Utredningsverksamheten har ännu inte tjänat på reformen</a:t>
            </a:r>
          </a:p>
          <a:p>
            <a:pPr lvl="1"/>
            <a:endParaRPr lang="sv-SE" dirty="0" smtClean="0"/>
          </a:p>
        </p:txBody>
      </p:sp>
    </p:spTree>
    <p:extLst>
      <p:ext uri="{BB962C8B-B14F-4D97-AF65-F5344CB8AC3E}">
        <p14:creationId xmlns:p14="http://schemas.microsoft.com/office/powerpoint/2010/main" val="2965421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Tydliga ramar är en förutsättning</a:t>
            </a:r>
            <a:endParaRPr lang="sv-SE" dirty="0"/>
          </a:p>
        </p:txBody>
      </p:sp>
      <p:sp>
        <p:nvSpPr>
          <p:cNvPr id="3" name="Platshållare för innehåll 2"/>
          <p:cNvSpPr>
            <a:spLocks noGrp="1"/>
          </p:cNvSpPr>
          <p:nvPr>
            <p:ph idx="1"/>
          </p:nvPr>
        </p:nvSpPr>
        <p:spPr/>
        <p:txBody>
          <a:bodyPr/>
          <a:lstStyle/>
          <a:p>
            <a:r>
              <a:rPr lang="sv-SE" dirty="0" smtClean="0"/>
              <a:t>Analys av reformens mål och innehåll</a:t>
            </a:r>
          </a:p>
          <a:p>
            <a:pPr lvl="1"/>
            <a:r>
              <a:rPr lang="sv-SE" dirty="0" smtClean="0"/>
              <a:t>Tydliggöra den tänkta effektkedjan</a:t>
            </a:r>
          </a:p>
          <a:p>
            <a:pPr lvl="1"/>
            <a:r>
              <a:rPr lang="sv-SE" dirty="0" smtClean="0"/>
              <a:t>Identifiera reformens delar</a:t>
            </a:r>
          </a:p>
          <a:p>
            <a:pPr lvl="1"/>
            <a:r>
              <a:rPr lang="sv-SE" dirty="0" smtClean="0"/>
              <a:t>Möjliggör avgränsningar till centrala moment</a:t>
            </a:r>
          </a:p>
          <a:p>
            <a:pPr lvl="3"/>
            <a:endParaRPr lang="sv-SE" dirty="0"/>
          </a:p>
          <a:p>
            <a:r>
              <a:rPr lang="sv-SE" dirty="0" smtClean="0"/>
              <a:t>Rimliga förväntningar</a:t>
            </a:r>
          </a:p>
          <a:p>
            <a:pPr lvl="1"/>
            <a:r>
              <a:rPr lang="sv-SE" dirty="0" smtClean="0"/>
              <a:t>Forskarrapport: </a:t>
            </a:r>
            <a:r>
              <a:rPr lang="sv-SE" dirty="0"/>
              <a:t>Det är svårt, det tar tid och man ska förvänta sig det oväntade…</a:t>
            </a:r>
          </a:p>
          <a:p>
            <a:pPr lvl="1"/>
            <a:r>
              <a:rPr lang="sv-SE" dirty="0"/>
              <a:t>E</a:t>
            </a:r>
            <a:r>
              <a:rPr lang="sv-SE" dirty="0" smtClean="0"/>
              <a:t>rfarenheter av andra myndigheter och länder</a:t>
            </a:r>
          </a:p>
          <a:p>
            <a:pPr lvl="1"/>
            <a:r>
              <a:rPr lang="sv-SE" dirty="0" smtClean="0"/>
              <a:t>Möjliggör tematiskt upplägg för de tre rapporterna</a:t>
            </a:r>
          </a:p>
          <a:p>
            <a:endParaRPr lang="sv-SE" dirty="0" smtClean="0"/>
          </a:p>
          <a:p>
            <a:endParaRPr lang="sv-SE" dirty="0"/>
          </a:p>
        </p:txBody>
      </p:sp>
    </p:spTree>
    <p:extLst>
      <p:ext uri="{BB962C8B-B14F-4D97-AF65-F5344CB8AC3E}">
        <p14:creationId xmlns:p14="http://schemas.microsoft.com/office/powerpoint/2010/main" val="2286538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Riskanalys – att förvänta </a:t>
            </a:r>
            <a:br>
              <a:rPr lang="sv-SE" dirty="0" smtClean="0"/>
            </a:br>
            <a:r>
              <a:rPr lang="sv-SE" dirty="0" smtClean="0"/>
              <a:t>sig det oväntade</a:t>
            </a:r>
            <a:endParaRPr lang="sv-SE" dirty="0"/>
          </a:p>
        </p:txBody>
      </p:sp>
      <p:sp>
        <p:nvSpPr>
          <p:cNvPr id="3" name="Platshållare för innehåll 2"/>
          <p:cNvSpPr>
            <a:spLocks noGrp="1"/>
          </p:cNvSpPr>
          <p:nvPr>
            <p:ph idx="1"/>
          </p:nvPr>
        </p:nvSpPr>
        <p:spPr/>
        <p:txBody>
          <a:bodyPr/>
          <a:lstStyle/>
          <a:p>
            <a:endParaRPr lang="sv-SE" dirty="0" smtClean="0"/>
          </a:p>
          <a:p>
            <a:r>
              <a:rPr lang="sv-SE" dirty="0" smtClean="0"/>
              <a:t>Förseningar och förändringar i genomförandet</a:t>
            </a:r>
          </a:p>
          <a:p>
            <a:pPr lvl="1"/>
            <a:r>
              <a:rPr lang="sv-SE" dirty="0" smtClean="0"/>
              <a:t>Kumulativt förhållningssätt - beredskap att ompröva</a:t>
            </a:r>
            <a:endParaRPr lang="sv-SE" dirty="0"/>
          </a:p>
          <a:p>
            <a:pPr lvl="3"/>
            <a:endParaRPr lang="sv-SE" dirty="0" smtClean="0"/>
          </a:p>
          <a:p>
            <a:r>
              <a:rPr lang="sv-SE" dirty="0" smtClean="0"/>
              <a:t>Omvärldsförändringar</a:t>
            </a:r>
          </a:p>
          <a:p>
            <a:pPr lvl="1"/>
            <a:r>
              <a:rPr lang="sv-SE" dirty="0" smtClean="0"/>
              <a:t>Ändringar i uppdrag, resurser, brottslighet…</a:t>
            </a:r>
            <a:endParaRPr lang="sv-SE" dirty="0"/>
          </a:p>
          <a:p>
            <a:pPr lvl="3"/>
            <a:endParaRPr lang="sv-SE" dirty="0" smtClean="0"/>
          </a:p>
          <a:p>
            <a:r>
              <a:rPr lang="sv-SE" dirty="0" smtClean="0"/>
              <a:t>Ändrade förväntningar på vår utredning</a:t>
            </a:r>
          </a:p>
          <a:p>
            <a:pPr lvl="1"/>
            <a:r>
              <a:rPr lang="sv-SE" dirty="0" smtClean="0"/>
              <a:t>Stabsmyndighet ska ge bästa möjliga utredningsstöd till regeringen</a:t>
            </a:r>
            <a:endParaRPr lang="sv-SE" dirty="0"/>
          </a:p>
        </p:txBody>
      </p:sp>
    </p:spTree>
    <p:extLst>
      <p:ext uri="{BB962C8B-B14F-4D97-AF65-F5344CB8AC3E}">
        <p14:creationId xmlns:p14="http://schemas.microsoft.com/office/powerpoint/2010/main" val="877968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Metodmässig bredd ger större möjlighet att möta risker</a:t>
            </a:r>
            <a:endParaRPr lang="sv-SE" dirty="0"/>
          </a:p>
        </p:txBody>
      </p:sp>
      <p:sp>
        <p:nvSpPr>
          <p:cNvPr id="3" name="Platshållare för innehåll 2"/>
          <p:cNvSpPr>
            <a:spLocks noGrp="1"/>
          </p:cNvSpPr>
          <p:nvPr>
            <p:ph idx="1"/>
          </p:nvPr>
        </p:nvSpPr>
        <p:spPr/>
        <p:txBody>
          <a:bodyPr/>
          <a:lstStyle/>
          <a:p>
            <a:endParaRPr lang="sv-SE" dirty="0" smtClean="0"/>
          </a:p>
          <a:p>
            <a:r>
              <a:rPr lang="sv-SE" dirty="0" smtClean="0"/>
              <a:t>Upprepade enkätundersökningar</a:t>
            </a:r>
          </a:p>
          <a:p>
            <a:pPr lvl="1"/>
            <a:r>
              <a:rPr lang="sv-SE" dirty="0" smtClean="0"/>
              <a:t>Kommuner, åklagare, polisanställda, medborgare</a:t>
            </a:r>
          </a:p>
          <a:p>
            <a:pPr lvl="3"/>
            <a:endParaRPr lang="sv-SE" dirty="0" smtClean="0"/>
          </a:p>
          <a:p>
            <a:r>
              <a:rPr lang="sv-SE" dirty="0" smtClean="0"/>
              <a:t>Indikatorbaserad uppföljning av resultat</a:t>
            </a:r>
          </a:p>
          <a:p>
            <a:pPr lvl="1"/>
            <a:r>
              <a:rPr lang="sv-SE" dirty="0" smtClean="0"/>
              <a:t>Möjliggör jämförelse före-efter omorganisationen</a:t>
            </a:r>
            <a:endParaRPr lang="sv-SE" dirty="0"/>
          </a:p>
          <a:p>
            <a:pPr lvl="3"/>
            <a:endParaRPr lang="sv-SE" dirty="0" smtClean="0"/>
          </a:p>
          <a:p>
            <a:r>
              <a:rPr lang="sv-SE" dirty="0" smtClean="0"/>
              <a:t>100-tal intervjupersoner</a:t>
            </a:r>
          </a:p>
          <a:p>
            <a:pPr lvl="1"/>
            <a:r>
              <a:rPr lang="sv-SE" dirty="0" smtClean="0"/>
              <a:t>Både brett i organisationen och lokala </a:t>
            </a:r>
            <a:r>
              <a:rPr lang="sv-SE" dirty="0" err="1" smtClean="0"/>
              <a:t>case</a:t>
            </a:r>
            <a:endParaRPr lang="sv-SE" dirty="0" smtClean="0"/>
          </a:p>
        </p:txBody>
      </p:sp>
    </p:spTree>
    <p:extLst>
      <p:ext uri="{BB962C8B-B14F-4D97-AF65-F5344CB8AC3E}">
        <p14:creationId xmlns:p14="http://schemas.microsoft.com/office/powerpoint/2010/main" val="2455910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Hur har det gått?</a:t>
            </a:r>
            <a:endParaRPr lang="sv-SE" dirty="0"/>
          </a:p>
        </p:txBody>
      </p:sp>
      <p:sp>
        <p:nvSpPr>
          <p:cNvPr id="3" name="Platshållare för innehåll 2"/>
          <p:cNvSpPr>
            <a:spLocks noGrp="1"/>
          </p:cNvSpPr>
          <p:nvPr>
            <p:ph idx="1"/>
          </p:nvPr>
        </p:nvSpPr>
        <p:spPr/>
        <p:txBody>
          <a:bodyPr/>
          <a:lstStyle/>
          <a:p>
            <a:r>
              <a:rPr lang="sv-SE" dirty="0" smtClean="0"/>
              <a:t>Reformen genomförs ungefär enligt plan</a:t>
            </a:r>
          </a:p>
          <a:p>
            <a:pPr lvl="1"/>
            <a:r>
              <a:rPr lang="sv-SE" dirty="0" smtClean="0"/>
              <a:t>Vissa förseningar</a:t>
            </a:r>
          </a:p>
          <a:p>
            <a:pPr lvl="1"/>
            <a:r>
              <a:rPr lang="sv-SE" dirty="0" smtClean="0"/>
              <a:t>Vissa delar svårare att genomföra än andra</a:t>
            </a:r>
          </a:p>
          <a:p>
            <a:pPr lvl="3"/>
            <a:endParaRPr lang="sv-SE" dirty="0"/>
          </a:p>
          <a:p>
            <a:r>
              <a:rPr lang="sv-SE" dirty="0" smtClean="0"/>
              <a:t>Omvärldsförändringar påverkar</a:t>
            </a:r>
          </a:p>
          <a:p>
            <a:pPr lvl="1"/>
            <a:r>
              <a:rPr lang="sv-SE" dirty="0" smtClean="0"/>
              <a:t>Gränskontroller 2015-2016</a:t>
            </a:r>
          </a:p>
          <a:p>
            <a:pPr lvl="1"/>
            <a:r>
              <a:rPr lang="sv-SE" dirty="0" smtClean="0"/>
              <a:t>Resurstillskott 2017-2018</a:t>
            </a:r>
          </a:p>
          <a:p>
            <a:pPr lvl="3"/>
            <a:endParaRPr lang="sv-SE" dirty="0" smtClean="0"/>
          </a:p>
          <a:p>
            <a:r>
              <a:rPr lang="sv-SE" dirty="0" smtClean="0"/>
              <a:t>Planen för utredningen ligger fast</a:t>
            </a:r>
          </a:p>
          <a:p>
            <a:pPr lvl="1"/>
            <a:r>
              <a:rPr lang="sv-SE" dirty="0" smtClean="0"/>
              <a:t>Slutrapport 2018: fokus på tendenser i resultaten</a:t>
            </a:r>
            <a:endParaRPr lang="sv-SE" dirty="0"/>
          </a:p>
        </p:txBody>
      </p:sp>
    </p:spTree>
    <p:extLst>
      <p:ext uri="{BB962C8B-B14F-4D97-AF65-F5344CB8AC3E}">
        <p14:creationId xmlns:p14="http://schemas.microsoft.com/office/powerpoint/2010/main" val="2275287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Mina slutsatser av arbetet </a:t>
            </a:r>
            <a:br>
              <a:rPr lang="sv-SE" dirty="0" smtClean="0"/>
            </a:br>
            <a:r>
              <a:rPr lang="sv-SE" dirty="0" smtClean="0"/>
              <a:t>med utredningen</a:t>
            </a:r>
            <a:endParaRPr lang="sv-SE" dirty="0"/>
          </a:p>
        </p:txBody>
      </p:sp>
      <p:sp>
        <p:nvSpPr>
          <p:cNvPr id="3" name="Platshållare för innehåll 2"/>
          <p:cNvSpPr>
            <a:spLocks noGrp="1"/>
          </p:cNvSpPr>
          <p:nvPr>
            <p:ph idx="1"/>
          </p:nvPr>
        </p:nvSpPr>
        <p:spPr/>
        <p:txBody>
          <a:bodyPr/>
          <a:lstStyle/>
          <a:p>
            <a:r>
              <a:rPr lang="sv-SE" dirty="0" smtClean="0"/>
              <a:t>Komplext utredningsuppdrag är svårt att lösa </a:t>
            </a:r>
            <a:r>
              <a:rPr lang="sv-SE" dirty="0"/>
              <a:t>med enkla </a:t>
            </a:r>
            <a:r>
              <a:rPr lang="sv-SE" dirty="0" smtClean="0"/>
              <a:t>modeller</a:t>
            </a:r>
          </a:p>
          <a:p>
            <a:pPr lvl="3"/>
            <a:endParaRPr lang="sv-SE" dirty="0"/>
          </a:p>
          <a:p>
            <a:r>
              <a:rPr lang="sv-SE" dirty="0" smtClean="0"/>
              <a:t>En arbetsplan där förväntningarna tydliggörs</a:t>
            </a:r>
          </a:p>
          <a:p>
            <a:pPr lvl="1"/>
            <a:r>
              <a:rPr lang="sv-SE" dirty="0"/>
              <a:t>Analys av effektkedja och tidigare erfarenheter</a:t>
            </a:r>
          </a:p>
          <a:p>
            <a:pPr lvl="1"/>
            <a:r>
              <a:rPr lang="sv-SE" dirty="0" smtClean="0"/>
              <a:t>Metodval som möjliggör omprioriteringar</a:t>
            </a:r>
          </a:p>
          <a:p>
            <a:pPr lvl="4"/>
            <a:endParaRPr lang="sv-SE" dirty="0"/>
          </a:p>
          <a:p>
            <a:r>
              <a:rPr lang="sv-SE" dirty="0"/>
              <a:t>Pragmatiskt </a:t>
            </a:r>
            <a:r>
              <a:rPr lang="sv-SE" dirty="0" smtClean="0"/>
              <a:t>förhållningssätt under resans gång</a:t>
            </a:r>
            <a:endParaRPr lang="sv-SE" dirty="0"/>
          </a:p>
          <a:p>
            <a:pPr lvl="1"/>
            <a:r>
              <a:rPr lang="sv-SE" dirty="0" smtClean="0"/>
              <a:t>Tre rapporter ger möjlighet till kunskapsuppbyggnad och lärande</a:t>
            </a:r>
          </a:p>
          <a:p>
            <a:pPr lvl="4"/>
            <a:endParaRPr lang="sv-SE" dirty="0" smtClean="0"/>
          </a:p>
          <a:p>
            <a:endParaRPr lang="sv-SE" dirty="0"/>
          </a:p>
          <a:p>
            <a:endParaRPr lang="sv-SE" dirty="0"/>
          </a:p>
          <a:p>
            <a:endParaRPr lang="sv-SE" dirty="0"/>
          </a:p>
        </p:txBody>
      </p:sp>
    </p:spTree>
    <p:extLst>
      <p:ext uri="{BB962C8B-B14F-4D97-AF65-F5344CB8AC3E}">
        <p14:creationId xmlns:p14="http://schemas.microsoft.com/office/powerpoint/2010/main" val="607661837"/>
      </p:ext>
    </p:extLst>
  </p:cSld>
  <p:clrMapOvr>
    <a:masterClrMapping/>
  </p:clrMapOvr>
</p:sld>
</file>

<file path=ppt/theme/theme1.xml><?xml version="1.0" encoding="utf-8"?>
<a:theme xmlns:a="http://schemas.openxmlformats.org/drawingml/2006/main" name="STKT med bilder">
  <a:themeElements>
    <a:clrScheme name="Statskontoret">
      <a:dk1>
        <a:sysClr val="windowText" lastClr="000000"/>
      </a:dk1>
      <a:lt1>
        <a:sysClr val="window" lastClr="FFFFFF"/>
      </a:lt1>
      <a:dk2>
        <a:srgbClr val="1F497D"/>
      </a:dk2>
      <a:lt2>
        <a:srgbClr val="EEECE1"/>
      </a:lt2>
      <a:accent1>
        <a:srgbClr val="006B8C"/>
      </a:accent1>
      <a:accent2>
        <a:srgbClr val="A8AC00"/>
      </a:accent2>
      <a:accent3>
        <a:srgbClr val="C2D6DC"/>
      </a:accent3>
      <a:accent4>
        <a:srgbClr val="3F3F3F"/>
      </a:accent4>
      <a:accent5>
        <a:srgbClr val="8B8B8B"/>
      </a:accent5>
      <a:accent6>
        <a:srgbClr val="D8D8D8"/>
      </a:accent6>
      <a:hlink>
        <a:srgbClr val="0000FF"/>
      </a:hlink>
      <a:folHlink>
        <a:srgbClr val="800080"/>
      </a:folHlink>
    </a:clrScheme>
    <a:fontScheme name="Statskontoret P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 STKT svensk</Template>
  <TotalTime>1287</TotalTime>
  <Words>2082</Words>
  <Application>Microsoft Office PowerPoint</Application>
  <PresentationFormat>Bildspel på skärmen (4:3)</PresentationFormat>
  <Paragraphs>189</Paragraphs>
  <Slides>10</Slides>
  <Notes>10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10</vt:i4>
      </vt:variant>
    </vt:vector>
  </HeadingPairs>
  <TitlesOfParts>
    <vt:vector size="14" baseType="lpstr">
      <vt:lpstr>ＭＳ Ｐゴシック</vt:lpstr>
      <vt:lpstr>Arial</vt:lpstr>
      <vt:lpstr>Calibri</vt:lpstr>
      <vt:lpstr>STKT med bilder</vt:lpstr>
      <vt:lpstr>Att utvärdera  ”Den stora polisreformen” </vt:lpstr>
      <vt:lpstr>Reformen: från 23 till 1</vt:lpstr>
      <vt:lpstr>Utredningsuppdraget</vt:lpstr>
      <vt:lpstr>Slutsatser hittills</vt:lpstr>
      <vt:lpstr>Tydliga ramar är en förutsättning</vt:lpstr>
      <vt:lpstr>Riskanalys – att förvänta  sig det oväntade</vt:lpstr>
      <vt:lpstr>Metodmässig bredd ger större möjlighet att möta risker</vt:lpstr>
      <vt:lpstr>Hur har det gått?</vt:lpstr>
      <vt:lpstr>Mina slutsatser av arbetet  med utredningen</vt:lpstr>
      <vt:lpstr> </vt:lpstr>
    </vt:vector>
  </TitlesOfParts>
  <Company>Statskontoret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Utvärdering av ombildningen av Polisen</dc:title>
  <dc:creator>Erik Axelsson</dc:creator>
  <cp:lastModifiedBy>Dan Engström</cp:lastModifiedBy>
  <cp:revision>72</cp:revision>
  <cp:lastPrinted>2017-10-18T13:27:37Z</cp:lastPrinted>
  <dcterms:created xsi:type="dcterms:W3CDTF">2017-09-18T19:25:32Z</dcterms:created>
  <dcterms:modified xsi:type="dcterms:W3CDTF">2017-10-26T13:11:01Z</dcterms:modified>
</cp:coreProperties>
</file>