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</p:sldMasterIdLst>
  <p:notesMasterIdLst>
    <p:notesMasterId r:id="rId33"/>
  </p:notesMasterIdLst>
  <p:sldIdLst>
    <p:sldId id="264" r:id="rId5"/>
    <p:sldId id="320" r:id="rId6"/>
    <p:sldId id="269" r:id="rId7"/>
    <p:sldId id="271" r:id="rId8"/>
    <p:sldId id="270" r:id="rId9"/>
    <p:sldId id="294" r:id="rId10"/>
    <p:sldId id="283" r:id="rId11"/>
    <p:sldId id="274" r:id="rId12"/>
    <p:sldId id="275" r:id="rId13"/>
    <p:sldId id="276" r:id="rId14"/>
    <p:sldId id="290" r:id="rId15"/>
    <p:sldId id="278" r:id="rId16"/>
    <p:sldId id="296" r:id="rId17"/>
    <p:sldId id="297" r:id="rId18"/>
    <p:sldId id="299" r:id="rId19"/>
    <p:sldId id="300" r:id="rId20"/>
    <p:sldId id="301" r:id="rId21"/>
    <p:sldId id="303" r:id="rId22"/>
    <p:sldId id="306" r:id="rId23"/>
    <p:sldId id="307" r:id="rId24"/>
    <p:sldId id="311" r:id="rId25"/>
    <p:sldId id="308" r:id="rId26"/>
    <p:sldId id="312" r:id="rId27"/>
    <p:sldId id="289" r:id="rId28"/>
    <p:sldId id="313" r:id="rId29"/>
    <p:sldId id="314" r:id="rId30"/>
    <p:sldId id="316" r:id="rId31"/>
    <p:sldId id="323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dirty="0"/>
              <a:t>Förekomst av stroke </a:t>
            </a:r>
            <a:r>
              <a:rPr lang="sv-SE" sz="2000" dirty="0" smtClean="0"/>
              <a:t>- antal</a:t>
            </a:r>
            <a:r>
              <a:rPr lang="sv-SE" sz="2000" baseline="0" dirty="0" smtClean="0"/>
              <a:t> fall </a:t>
            </a:r>
            <a:r>
              <a:rPr lang="sv-SE" sz="2000" dirty="0" smtClean="0"/>
              <a:t>per </a:t>
            </a:r>
            <a:r>
              <a:rPr lang="sv-SE" sz="2000" dirty="0"/>
              <a:t>100 000 </a:t>
            </a:r>
            <a:r>
              <a:rPr lang="sv-SE" sz="2000" dirty="0" smtClean="0"/>
              <a:t>invånare, </a:t>
            </a:r>
            <a:r>
              <a:rPr lang="sv-SE" sz="2000" dirty="0"/>
              <a:t>2000-2014. </a:t>
            </a:r>
            <a:r>
              <a:rPr lang="sv-SE" sz="2000" dirty="0" smtClean="0"/>
              <a:t> </a:t>
            </a:r>
            <a:endParaRPr lang="sv-SE" sz="2000" dirty="0"/>
          </a:p>
          <a:p>
            <a:pPr>
              <a:defRPr sz="2000"/>
            </a:pPr>
            <a:r>
              <a:rPr lang="sv-SE" sz="2000" dirty="0"/>
              <a:t>Källa: Socialstyrelsens statistikdatabas. </a:t>
            </a:r>
          </a:p>
        </c:rich>
      </c:tx>
      <c:layout>
        <c:manualLayout>
          <c:xMode val="edge"/>
          <c:yMode val="edge"/>
          <c:x val="0.11882357114996762"/>
          <c:y val="1.3697975812055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'FW arb data'!$A$5</c:f>
              <c:strCache>
                <c:ptCount val="1"/>
                <c:pt idx="0">
                  <c:v>Riket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data'!$B$5:$P$5</c:f>
              <c:numCache>
                <c:formatCode>#,##0</c:formatCode>
                <c:ptCount val="15"/>
                <c:pt idx="0">
                  <c:v>612</c:v>
                </c:pt>
                <c:pt idx="1">
                  <c:v>601</c:v>
                </c:pt>
                <c:pt idx="2">
                  <c:v>589</c:v>
                </c:pt>
                <c:pt idx="3">
                  <c:v>573</c:v>
                </c:pt>
                <c:pt idx="4">
                  <c:v>553</c:v>
                </c:pt>
                <c:pt idx="5">
                  <c:v>554</c:v>
                </c:pt>
                <c:pt idx="6">
                  <c:v>542</c:v>
                </c:pt>
                <c:pt idx="7">
                  <c:v>522</c:v>
                </c:pt>
                <c:pt idx="8">
                  <c:v>512</c:v>
                </c:pt>
                <c:pt idx="9">
                  <c:v>502</c:v>
                </c:pt>
                <c:pt idx="10">
                  <c:v>494</c:v>
                </c:pt>
                <c:pt idx="11">
                  <c:v>473</c:v>
                </c:pt>
                <c:pt idx="12">
                  <c:v>460</c:v>
                </c:pt>
                <c:pt idx="13">
                  <c:v>437</c:v>
                </c:pt>
                <c:pt idx="14">
                  <c:v>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'FW arb data'!$A$6</c:f>
              <c:strCache>
                <c:ptCount val="1"/>
                <c:pt idx="0">
                  <c:v>Stockholm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data'!$B$6:$P$6</c:f>
              <c:numCache>
                <c:formatCode>#,##0</c:formatCode>
                <c:ptCount val="15"/>
                <c:pt idx="0">
                  <c:v>477</c:v>
                </c:pt>
                <c:pt idx="1">
                  <c:v>481</c:v>
                </c:pt>
                <c:pt idx="2">
                  <c:v>463</c:v>
                </c:pt>
                <c:pt idx="3">
                  <c:v>449</c:v>
                </c:pt>
                <c:pt idx="4">
                  <c:v>436</c:v>
                </c:pt>
                <c:pt idx="5">
                  <c:v>436</c:v>
                </c:pt>
                <c:pt idx="6">
                  <c:v>433</c:v>
                </c:pt>
                <c:pt idx="7">
                  <c:v>426</c:v>
                </c:pt>
                <c:pt idx="8">
                  <c:v>415</c:v>
                </c:pt>
                <c:pt idx="9">
                  <c:v>407</c:v>
                </c:pt>
                <c:pt idx="10">
                  <c:v>382</c:v>
                </c:pt>
                <c:pt idx="11">
                  <c:v>370</c:v>
                </c:pt>
                <c:pt idx="12">
                  <c:v>354</c:v>
                </c:pt>
                <c:pt idx="13">
                  <c:v>340</c:v>
                </c:pt>
                <c:pt idx="14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'FW arb data'!$A$7</c:f>
              <c:strCache>
                <c:ptCount val="1"/>
                <c:pt idx="0">
                  <c:v>Uppsala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data'!$B$7:$P$7</c:f>
              <c:numCache>
                <c:formatCode>#,##0</c:formatCode>
                <c:ptCount val="15"/>
                <c:pt idx="0">
                  <c:v>517</c:v>
                </c:pt>
                <c:pt idx="1">
                  <c:v>495</c:v>
                </c:pt>
                <c:pt idx="2">
                  <c:v>459</c:v>
                </c:pt>
                <c:pt idx="3">
                  <c:v>458</c:v>
                </c:pt>
                <c:pt idx="4">
                  <c:v>429</c:v>
                </c:pt>
                <c:pt idx="5">
                  <c:v>456</c:v>
                </c:pt>
                <c:pt idx="6">
                  <c:v>443</c:v>
                </c:pt>
                <c:pt idx="7">
                  <c:v>439</c:v>
                </c:pt>
                <c:pt idx="8">
                  <c:v>421</c:v>
                </c:pt>
                <c:pt idx="9">
                  <c:v>415</c:v>
                </c:pt>
                <c:pt idx="10">
                  <c:v>440</c:v>
                </c:pt>
                <c:pt idx="11">
                  <c:v>377</c:v>
                </c:pt>
                <c:pt idx="12">
                  <c:v>347</c:v>
                </c:pt>
                <c:pt idx="13">
                  <c:v>350</c:v>
                </c:pt>
                <c:pt idx="14">
                  <c:v>341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'FW arb data'!$A$8</c:f>
              <c:strCache>
                <c:ptCount val="1"/>
                <c:pt idx="0">
                  <c:v>Sörmland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data'!$B$8:$P$8</c:f>
              <c:numCache>
                <c:formatCode>#,##0</c:formatCode>
                <c:ptCount val="15"/>
                <c:pt idx="0">
                  <c:v>587</c:v>
                </c:pt>
                <c:pt idx="1">
                  <c:v>614</c:v>
                </c:pt>
                <c:pt idx="2">
                  <c:v>595</c:v>
                </c:pt>
                <c:pt idx="3">
                  <c:v>591</c:v>
                </c:pt>
                <c:pt idx="4">
                  <c:v>560</c:v>
                </c:pt>
                <c:pt idx="5">
                  <c:v>565</c:v>
                </c:pt>
                <c:pt idx="6">
                  <c:v>578</c:v>
                </c:pt>
                <c:pt idx="7">
                  <c:v>517</c:v>
                </c:pt>
                <c:pt idx="8">
                  <c:v>533</c:v>
                </c:pt>
                <c:pt idx="9">
                  <c:v>550</c:v>
                </c:pt>
                <c:pt idx="10">
                  <c:v>510</c:v>
                </c:pt>
                <c:pt idx="11">
                  <c:v>472</c:v>
                </c:pt>
                <c:pt idx="12">
                  <c:v>443</c:v>
                </c:pt>
                <c:pt idx="13">
                  <c:v>411</c:v>
                </c:pt>
                <c:pt idx="14">
                  <c:v>407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'FW arb data'!$A$9</c:f>
              <c:strCache>
                <c:ptCount val="1"/>
                <c:pt idx="0">
                  <c:v>Östergötland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data'!$B$9:$P$9</c:f>
              <c:numCache>
                <c:formatCode>#,##0</c:formatCode>
                <c:ptCount val="15"/>
                <c:pt idx="0">
                  <c:v>654</c:v>
                </c:pt>
                <c:pt idx="1">
                  <c:v>601</c:v>
                </c:pt>
                <c:pt idx="2">
                  <c:v>578</c:v>
                </c:pt>
                <c:pt idx="3">
                  <c:v>559</c:v>
                </c:pt>
                <c:pt idx="4">
                  <c:v>527</c:v>
                </c:pt>
                <c:pt idx="5">
                  <c:v>541</c:v>
                </c:pt>
                <c:pt idx="6">
                  <c:v>523</c:v>
                </c:pt>
                <c:pt idx="7">
                  <c:v>478</c:v>
                </c:pt>
                <c:pt idx="8">
                  <c:v>495</c:v>
                </c:pt>
                <c:pt idx="9">
                  <c:v>477</c:v>
                </c:pt>
                <c:pt idx="10">
                  <c:v>457</c:v>
                </c:pt>
                <c:pt idx="11">
                  <c:v>445</c:v>
                </c:pt>
                <c:pt idx="12">
                  <c:v>447</c:v>
                </c:pt>
                <c:pt idx="13">
                  <c:v>442</c:v>
                </c:pt>
                <c:pt idx="14">
                  <c:v>422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'FW arb data'!$A$10</c:f>
              <c:strCache>
                <c:ptCount val="1"/>
                <c:pt idx="0">
                  <c:v>Jönköping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data'!$B$10:$P$10</c:f>
              <c:numCache>
                <c:formatCode>#,##0</c:formatCode>
                <c:ptCount val="15"/>
                <c:pt idx="0">
                  <c:v>714</c:v>
                </c:pt>
                <c:pt idx="1">
                  <c:v>656</c:v>
                </c:pt>
                <c:pt idx="2">
                  <c:v>659</c:v>
                </c:pt>
                <c:pt idx="3">
                  <c:v>639</c:v>
                </c:pt>
                <c:pt idx="4">
                  <c:v>632</c:v>
                </c:pt>
                <c:pt idx="5">
                  <c:v>620</c:v>
                </c:pt>
                <c:pt idx="6">
                  <c:v>679</c:v>
                </c:pt>
                <c:pt idx="7">
                  <c:v>629</c:v>
                </c:pt>
                <c:pt idx="8">
                  <c:v>565</c:v>
                </c:pt>
                <c:pt idx="9">
                  <c:v>560</c:v>
                </c:pt>
                <c:pt idx="10">
                  <c:v>549</c:v>
                </c:pt>
                <c:pt idx="11">
                  <c:v>518</c:v>
                </c:pt>
                <c:pt idx="12">
                  <c:v>497</c:v>
                </c:pt>
                <c:pt idx="13">
                  <c:v>474</c:v>
                </c:pt>
                <c:pt idx="14">
                  <c:v>476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'FW arb data'!$A$11</c:f>
              <c:strCache>
                <c:ptCount val="1"/>
                <c:pt idx="0">
                  <c:v>Kronoberg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data'!$B$11:$P$11</c:f>
              <c:numCache>
                <c:formatCode>#,##0</c:formatCode>
                <c:ptCount val="15"/>
                <c:pt idx="0">
                  <c:v>615</c:v>
                </c:pt>
                <c:pt idx="1">
                  <c:v>639</c:v>
                </c:pt>
                <c:pt idx="2">
                  <c:v>657</c:v>
                </c:pt>
                <c:pt idx="3">
                  <c:v>576</c:v>
                </c:pt>
                <c:pt idx="4">
                  <c:v>557</c:v>
                </c:pt>
                <c:pt idx="5">
                  <c:v>608</c:v>
                </c:pt>
                <c:pt idx="6">
                  <c:v>489</c:v>
                </c:pt>
                <c:pt idx="7">
                  <c:v>532</c:v>
                </c:pt>
                <c:pt idx="8">
                  <c:v>477</c:v>
                </c:pt>
                <c:pt idx="9">
                  <c:v>435</c:v>
                </c:pt>
                <c:pt idx="10">
                  <c:v>441</c:v>
                </c:pt>
                <c:pt idx="11">
                  <c:v>440</c:v>
                </c:pt>
                <c:pt idx="12">
                  <c:v>416</c:v>
                </c:pt>
                <c:pt idx="13">
                  <c:v>415</c:v>
                </c:pt>
                <c:pt idx="14">
                  <c:v>398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'FW arb data'!$A$12</c:f>
              <c:strCache>
                <c:ptCount val="1"/>
                <c:pt idx="0">
                  <c:v>Kalmar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data'!$B$12:$P$12</c:f>
              <c:numCache>
                <c:formatCode>#,##0</c:formatCode>
                <c:ptCount val="15"/>
                <c:pt idx="0">
                  <c:v>751</c:v>
                </c:pt>
                <c:pt idx="1">
                  <c:v>725</c:v>
                </c:pt>
                <c:pt idx="2">
                  <c:v>699</c:v>
                </c:pt>
                <c:pt idx="3">
                  <c:v>658</c:v>
                </c:pt>
                <c:pt idx="4">
                  <c:v>672</c:v>
                </c:pt>
                <c:pt idx="5">
                  <c:v>656</c:v>
                </c:pt>
                <c:pt idx="6">
                  <c:v>601</c:v>
                </c:pt>
                <c:pt idx="7">
                  <c:v>602</c:v>
                </c:pt>
                <c:pt idx="8">
                  <c:v>579</c:v>
                </c:pt>
                <c:pt idx="9">
                  <c:v>569</c:v>
                </c:pt>
                <c:pt idx="10">
                  <c:v>534</c:v>
                </c:pt>
                <c:pt idx="11">
                  <c:v>521</c:v>
                </c:pt>
                <c:pt idx="12">
                  <c:v>492</c:v>
                </c:pt>
                <c:pt idx="13">
                  <c:v>469</c:v>
                </c:pt>
                <c:pt idx="14">
                  <c:v>429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'FW arb data'!$A$13</c:f>
              <c:strCache>
                <c:ptCount val="1"/>
                <c:pt idx="0">
                  <c:v>Gotland</c:v>
                </c:pt>
              </c:strCache>
            </c:strRef>
          </c:tx>
          <c:spPr>
            <a:ln w="34925" cap="rnd">
              <a:solidFill>
                <a:schemeClr val="accent3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data'!$B$13:$P$13</c:f>
              <c:numCache>
                <c:formatCode>#,##0</c:formatCode>
                <c:ptCount val="15"/>
                <c:pt idx="0">
                  <c:v>653</c:v>
                </c:pt>
                <c:pt idx="1">
                  <c:v>617</c:v>
                </c:pt>
                <c:pt idx="2">
                  <c:v>531</c:v>
                </c:pt>
                <c:pt idx="3">
                  <c:v>561</c:v>
                </c:pt>
                <c:pt idx="4">
                  <c:v>591</c:v>
                </c:pt>
                <c:pt idx="5">
                  <c:v>550</c:v>
                </c:pt>
                <c:pt idx="6">
                  <c:v>511</c:v>
                </c:pt>
                <c:pt idx="7">
                  <c:v>547</c:v>
                </c:pt>
                <c:pt idx="8">
                  <c:v>479</c:v>
                </c:pt>
                <c:pt idx="9">
                  <c:v>560</c:v>
                </c:pt>
                <c:pt idx="10">
                  <c:v>524</c:v>
                </c:pt>
                <c:pt idx="11">
                  <c:v>560</c:v>
                </c:pt>
                <c:pt idx="12">
                  <c:v>535</c:v>
                </c:pt>
                <c:pt idx="13">
                  <c:v>538</c:v>
                </c:pt>
                <c:pt idx="14">
                  <c:v>421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'FW arb data'!$A$14</c:f>
              <c:strCache>
                <c:ptCount val="1"/>
                <c:pt idx="0">
                  <c:v>Blekinge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data'!$B$14:$P$14</c:f>
              <c:numCache>
                <c:formatCode>#,##0</c:formatCode>
                <c:ptCount val="15"/>
                <c:pt idx="0">
                  <c:v>680</c:v>
                </c:pt>
                <c:pt idx="1">
                  <c:v>680</c:v>
                </c:pt>
                <c:pt idx="2">
                  <c:v>658</c:v>
                </c:pt>
                <c:pt idx="3">
                  <c:v>672</c:v>
                </c:pt>
                <c:pt idx="4">
                  <c:v>625</c:v>
                </c:pt>
                <c:pt idx="5">
                  <c:v>563</c:v>
                </c:pt>
                <c:pt idx="6">
                  <c:v>534</c:v>
                </c:pt>
                <c:pt idx="7">
                  <c:v>514</c:v>
                </c:pt>
                <c:pt idx="8">
                  <c:v>468</c:v>
                </c:pt>
                <c:pt idx="9">
                  <c:v>545</c:v>
                </c:pt>
                <c:pt idx="10">
                  <c:v>570</c:v>
                </c:pt>
                <c:pt idx="11">
                  <c:v>533</c:v>
                </c:pt>
                <c:pt idx="12">
                  <c:v>491</c:v>
                </c:pt>
                <c:pt idx="13">
                  <c:v>473</c:v>
                </c:pt>
                <c:pt idx="14">
                  <c:v>452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'FW arb data'!$A$15</c:f>
              <c:strCache>
                <c:ptCount val="1"/>
                <c:pt idx="0">
                  <c:v>Skåne</c:v>
                </c:pt>
              </c:strCache>
            </c:strRef>
          </c:tx>
          <c:spPr>
            <a:ln w="34925" cap="rnd">
              <a:solidFill>
                <a:schemeClr val="accent5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data'!$B$15:$P$15</c:f>
              <c:numCache>
                <c:formatCode>#,##0</c:formatCode>
                <c:ptCount val="15"/>
                <c:pt idx="0">
                  <c:v>588</c:v>
                </c:pt>
                <c:pt idx="1">
                  <c:v>592</c:v>
                </c:pt>
                <c:pt idx="2">
                  <c:v>570</c:v>
                </c:pt>
                <c:pt idx="3">
                  <c:v>572</c:v>
                </c:pt>
                <c:pt idx="4">
                  <c:v>537</c:v>
                </c:pt>
                <c:pt idx="5">
                  <c:v>548</c:v>
                </c:pt>
                <c:pt idx="6">
                  <c:v>520</c:v>
                </c:pt>
                <c:pt idx="7">
                  <c:v>488</c:v>
                </c:pt>
                <c:pt idx="8">
                  <c:v>480</c:v>
                </c:pt>
                <c:pt idx="9">
                  <c:v>465</c:v>
                </c:pt>
                <c:pt idx="10">
                  <c:v>487</c:v>
                </c:pt>
                <c:pt idx="11">
                  <c:v>475</c:v>
                </c:pt>
                <c:pt idx="12">
                  <c:v>468</c:v>
                </c:pt>
                <c:pt idx="13">
                  <c:v>435</c:v>
                </c:pt>
                <c:pt idx="14">
                  <c:v>411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'FW arb data'!$A$16</c:f>
              <c:strCache>
                <c:ptCount val="1"/>
                <c:pt idx="0">
                  <c:v>Halland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data'!$B$16:$P$16</c:f>
              <c:numCache>
                <c:formatCode>#,##0</c:formatCode>
                <c:ptCount val="15"/>
                <c:pt idx="0">
                  <c:v>643</c:v>
                </c:pt>
                <c:pt idx="1">
                  <c:v>665</c:v>
                </c:pt>
                <c:pt idx="2">
                  <c:v>665</c:v>
                </c:pt>
                <c:pt idx="3">
                  <c:v>588</c:v>
                </c:pt>
                <c:pt idx="4">
                  <c:v>537</c:v>
                </c:pt>
                <c:pt idx="5">
                  <c:v>521</c:v>
                </c:pt>
                <c:pt idx="6">
                  <c:v>531</c:v>
                </c:pt>
                <c:pt idx="7">
                  <c:v>497</c:v>
                </c:pt>
                <c:pt idx="8">
                  <c:v>476</c:v>
                </c:pt>
                <c:pt idx="9">
                  <c:v>449</c:v>
                </c:pt>
                <c:pt idx="10">
                  <c:v>481</c:v>
                </c:pt>
                <c:pt idx="11">
                  <c:v>460</c:v>
                </c:pt>
                <c:pt idx="12">
                  <c:v>423</c:v>
                </c:pt>
                <c:pt idx="13">
                  <c:v>422</c:v>
                </c:pt>
                <c:pt idx="14">
                  <c:v>370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'FW arb data'!$A$17</c:f>
              <c:strCache>
                <c:ptCount val="1"/>
                <c:pt idx="0">
                  <c:v>Västra Götaland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data'!$B$17:$P$17</c:f>
              <c:numCache>
                <c:formatCode>#,##0</c:formatCode>
                <c:ptCount val="15"/>
                <c:pt idx="0">
                  <c:v>646</c:v>
                </c:pt>
                <c:pt idx="1">
                  <c:v>641</c:v>
                </c:pt>
                <c:pt idx="2">
                  <c:v>618</c:v>
                </c:pt>
                <c:pt idx="3">
                  <c:v>594</c:v>
                </c:pt>
                <c:pt idx="4">
                  <c:v>590</c:v>
                </c:pt>
                <c:pt idx="5">
                  <c:v>582</c:v>
                </c:pt>
                <c:pt idx="6">
                  <c:v>582</c:v>
                </c:pt>
                <c:pt idx="7">
                  <c:v>552</c:v>
                </c:pt>
                <c:pt idx="8">
                  <c:v>532</c:v>
                </c:pt>
                <c:pt idx="9">
                  <c:v>506</c:v>
                </c:pt>
                <c:pt idx="10">
                  <c:v>503</c:v>
                </c:pt>
                <c:pt idx="11">
                  <c:v>480</c:v>
                </c:pt>
                <c:pt idx="12">
                  <c:v>482</c:v>
                </c:pt>
                <c:pt idx="13">
                  <c:v>450</c:v>
                </c:pt>
                <c:pt idx="14">
                  <c:v>412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'FW arb data'!$A$18</c:f>
              <c:strCache>
                <c:ptCount val="1"/>
                <c:pt idx="0">
                  <c:v>Värmland</c:v>
                </c:pt>
              </c:strCache>
            </c:strRef>
          </c:tx>
          <c:spPr>
            <a:ln w="349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data'!$B$18:$P$18</c:f>
              <c:numCache>
                <c:formatCode>#,##0</c:formatCode>
                <c:ptCount val="15"/>
                <c:pt idx="0">
                  <c:v>701</c:v>
                </c:pt>
                <c:pt idx="1">
                  <c:v>624</c:v>
                </c:pt>
                <c:pt idx="2">
                  <c:v>642</c:v>
                </c:pt>
                <c:pt idx="3">
                  <c:v>651</c:v>
                </c:pt>
                <c:pt idx="4">
                  <c:v>613</c:v>
                </c:pt>
                <c:pt idx="5">
                  <c:v>640</c:v>
                </c:pt>
                <c:pt idx="6">
                  <c:v>599</c:v>
                </c:pt>
                <c:pt idx="7">
                  <c:v>590</c:v>
                </c:pt>
                <c:pt idx="8">
                  <c:v>567</c:v>
                </c:pt>
                <c:pt idx="9">
                  <c:v>622</c:v>
                </c:pt>
                <c:pt idx="10">
                  <c:v>602</c:v>
                </c:pt>
                <c:pt idx="11">
                  <c:v>581</c:v>
                </c:pt>
                <c:pt idx="12">
                  <c:v>576</c:v>
                </c:pt>
                <c:pt idx="13">
                  <c:v>539</c:v>
                </c:pt>
                <c:pt idx="14">
                  <c:v>476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'FW arb data'!$A$19</c:f>
              <c:strCache>
                <c:ptCount val="1"/>
                <c:pt idx="0">
                  <c:v>Örebro</c:v>
                </c:pt>
              </c:strCache>
            </c:strRef>
          </c:tx>
          <c:spPr>
            <a:ln w="3492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data'!$B$19:$P$19</c:f>
              <c:numCache>
                <c:formatCode>#,##0</c:formatCode>
                <c:ptCount val="15"/>
                <c:pt idx="0">
                  <c:v>620</c:v>
                </c:pt>
                <c:pt idx="1">
                  <c:v>605</c:v>
                </c:pt>
                <c:pt idx="2">
                  <c:v>634</c:v>
                </c:pt>
                <c:pt idx="3">
                  <c:v>595</c:v>
                </c:pt>
                <c:pt idx="4">
                  <c:v>589</c:v>
                </c:pt>
                <c:pt idx="5">
                  <c:v>603</c:v>
                </c:pt>
                <c:pt idx="6">
                  <c:v>539</c:v>
                </c:pt>
                <c:pt idx="7">
                  <c:v>562</c:v>
                </c:pt>
                <c:pt idx="8">
                  <c:v>563</c:v>
                </c:pt>
                <c:pt idx="9">
                  <c:v>527</c:v>
                </c:pt>
                <c:pt idx="10">
                  <c:v>552</c:v>
                </c:pt>
                <c:pt idx="11">
                  <c:v>534</c:v>
                </c:pt>
                <c:pt idx="12">
                  <c:v>494</c:v>
                </c:pt>
                <c:pt idx="13">
                  <c:v>478</c:v>
                </c:pt>
                <c:pt idx="14">
                  <c:v>399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'FW arb data'!$A$20</c:f>
              <c:strCache>
                <c:ptCount val="1"/>
                <c:pt idx="0">
                  <c:v>Västmanland</c:v>
                </c:pt>
              </c:strCache>
            </c:strRef>
          </c:tx>
          <c:spPr>
            <a:ln w="349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data'!$B$20:$P$20</c:f>
              <c:numCache>
                <c:formatCode>#,##0</c:formatCode>
                <c:ptCount val="15"/>
                <c:pt idx="0">
                  <c:v>545</c:v>
                </c:pt>
                <c:pt idx="1">
                  <c:v>552</c:v>
                </c:pt>
                <c:pt idx="2">
                  <c:v>603</c:v>
                </c:pt>
                <c:pt idx="3">
                  <c:v>571</c:v>
                </c:pt>
                <c:pt idx="4">
                  <c:v>574</c:v>
                </c:pt>
                <c:pt idx="5">
                  <c:v>618</c:v>
                </c:pt>
                <c:pt idx="6">
                  <c:v>624</c:v>
                </c:pt>
                <c:pt idx="7">
                  <c:v>616</c:v>
                </c:pt>
                <c:pt idx="8">
                  <c:v>666</c:v>
                </c:pt>
                <c:pt idx="9">
                  <c:v>606</c:v>
                </c:pt>
                <c:pt idx="10">
                  <c:v>542</c:v>
                </c:pt>
                <c:pt idx="11">
                  <c:v>498</c:v>
                </c:pt>
                <c:pt idx="12">
                  <c:v>485</c:v>
                </c:pt>
                <c:pt idx="13">
                  <c:v>452</c:v>
                </c:pt>
                <c:pt idx="14">
                  <c:v>466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'FW arb data'!$A$21</c:f>
              <c:strCache>
                <c:ptCount val="1"/>
                <c:pt idx="0">
                  <c:v>Dalarna</c:v>
                </c:pt>
              </c:strCache>
            </c:strRef>
          </c:tx>
          <c:spPr>
            <a:ln w="3492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data'!$B$21:$P$21</c:f>
              <c:numCache>
                <c:formatCode>#,##0</c:formatCode>
                <c:ptCount val="15"/>
                <c:pt idx="0">
                  <c:v>732</c:v>
                </c:pt>
                <c:pt idx="1">
                  <c:v>755</c:v>
                </c:pt>
                <c:pt idx="2">
                  <c:v>722</c:v>
                </c:pt>
                <c:pt idx="3">
                  <c:v>754</c:v>
                </c:pt>
                <c:pt idx="4">
                  <c:v>680</c:v>
                </c:pt>
                <c:pt idx="5">
                  <c:v>698</c:v>
                </c:pt>
                <c:pt idx="6">
                  <c:v>634</c:v>
                </c:pt>
                <c:pt idx="7">
                  <c:v>630</c:v>
                </c:pt>
                <c:pt idx="8">
                  <c:v>633</c:v>
                </c:pt>
                <c:pt idx="9">
                  <c:v>660</c:v>
                </c:pt>
                <c:pt idx="10">
                  <c:v>656</c:v>
                </c:pt>
                <c:pt idx="11">
                  <c:v>630</c:v>
                </c:pt>
                <c:pt idx="12">
                  <c:v>640</c:v>
                </c:pt>
                <c:pt idx="13">
                  <c:v>588</c:v>
                </c:pt>
                <c:pt idx="14">
                  <c:v>535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'FW arb data'!$A$22</c:f>
              <c:strCache>
                <c:ptCount val="1"/>
                <c:pt idx="0">
                  <c:v>Gävleborg</c:v>
                </c:pt>
              </c:strCache>
            </c:strRef>
          </c:tx>
          <c:spPr>
            <a:ln w="349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data'!$B$22:$P$22</c:f>
              <c:numCache>
                <c:formatCode>#,##0</c:formatCode>
                <c:ptCount val="15"/>
                <c:pt idx="0">
                  <c:v>779</c:v>
                </c:pt>
                <c:pt idx="1">
                  <c:v>677</c:v>
                </c:pt>
                <c:pt idx="2">
                  <c:v>650</c:v>
                </c:pt>
                <c:pt idx="3">
                  <c:v>635</c:v>
                </c:pt>
                <c:pt idx="4">
                  <c:v>598</c:v>
                </c:pt>
                <c:pt idx="5">
                  <c:v>614</c:v>
                </c:pt>
                <c:pt idx="6">
                  <c:v>605</c:v>
                </c:pt>
                <c:pt idx="7">
                  <c:v>570</c:v>
                </c:pt>
                <c:pt idx="8">
                  <c:v>639</c:v>
                </c:pt>
                <c:pt idx="9">
                  <c:v>659</c:v>
                </c:pt>
                <c:pt idx="10">
                  <c:v>647</c:v>
                </c:pt>
                <c:pt idx="11">
                  <c:v>636</c:v>
                </c:pt>
                <c:pt idx="12">
                  <c:v>618</c:v>
                </c:pt>
                <c:pt idx="13">
                  <c:v>592</c:v>
                </c:pt>
                <c:pt idx="14">
                  <c:v>540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'FW arb data'!$A$23</c:f>
              <c:strCache>
                <c:ptCount val="1"/>
                <c:pt idx="0">
                  <c:v>Västernorrland</c:v>
                </c:pt>
              </c:strCache>
            </c:strRef>
          </c:tx>
          <c:spPr>
            <a:ln w="34925" cap="rnd">
              <a:solidFill>
                <a:schemeClr val="accent1">
                  <a:lumMod val="8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data'!$B$23:$P$23</c:f>
              <c:numCache>
                <c:formatCode>#,##0</c:formatCode>
                <c:ptCount val="15"/>
                <c:pt idx="0">
                  <c:v>754</c:v>
                </c:pt>
                <c:pt idx="1">
                  <c:v>723</c:v>
                </c:pt>
                <c:pt idx="2">
                  <c:v>699</c:v>
                </c:pt>
                <c:pt idx="3">
                  <c:v>683</c:v>
                </c:pt>
                <c:pt idx="4">
                  <c:v>734</c:v>
                </c:pt>
                <c:pt idx="5">
                  <c:v>633</c:v>
                </c:pt>
                <c:pt idx="6">
                  <c:v>705</c:v>
                </c:pt>
                <c:pt idx="7">
                  <c:v>685</c:v>
                </c:pt>
                <c:pt idx="8">
                  <c:v>706</c:v>
                </c:pt>
                <c:pt idx="9">
                  <c:v>646</c:v>
                </c:pt>
                <c:pt idx="10">
                  <c:v>657</c:v>
                </c:pt>
                <c:pt idx="11">
                  <c:v>576</c:v>
                </c:pt>
                <c:pt idx="12">
                  <c:v>577</c:v>
                </c:pt>
                <c:pt idx="13">
                  <c:v>508</c:v>
                </c:pt>
                <c:pt idx="14">
                  <c:v>524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'FW arb data'!$A$24</c:f>
              <c:strCache>
                <c:ptCount val="1"/>
                <c:pt idx="0">
                  <c:v>Jämtland</c:v>
                </c:pt>
              </c:strCache>
            </c:strRef>
          </c:tx>
          <c:spPr>
            <a:ln w="34925" cap="rnd">
              <a:solidFill>
                <a:schemeClr val="accent2">
                  <a:lumMod val="8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data'!$B$24:$P$24</c:f>
              <c:numCache>
                <c:formatCode>#,##0</c:formatCode>
                <c:ptCount val="15"/>
                <c:pt idx="0">
                  <c:v>616</c:v>
                </c:pt>
                <c:pt idx="1">
                  <c:v>658</c:v>
                </c:pt>
                <c:pt idx="2">
                  <c:v>706</c:v>
                </c:pt>
                <c:pt idx="3">
                  <c:v>626</c:v>
                </c:pt>
                <c:pt idx="4">
                  <c:v>649</c:v>
                </c:pt>
                <c:pt idx="5">
                  <c:v>661</c:v>
                </c:pt>
                <c:pt idx="6">
                  <c:v>600</c:v>
                </c:pt>
                <c:pt idx="7">
                  <c:v>588</c:v>
                </c:pt>
                <c:pt idx="8">
                  <c:v>535</c:v>
                </c:pt>
                <c:pt idx="9">
                  <c:v>572</c:v>
                </c:pt>
                <c:pt idx="10">
                  <c:v>562</c:v>
                </c:pt>
                <c:pt idx="11">
                  <c:v>535</c:v>
                </c:pt>
                <c:pt idx="12">
                  <c:v>537</c:v>
                </c:pt>
                <c:pt idx="13">
                  <c:v>541</c:v>
                </c:pt>
                <c:pt idx="14">
                  <c:v>514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'FW arb data'!$A$25</c:f>
              <c:strCache>
                <c:ptCount val="1"/>
                <c:pt idx="0">
                  <c:v>Västerbotten</c:v>
                </c:pt>
              </c:strCache>
            </c:strRef>
          </c:tx>
          <c:spPr>
            <a:ln w="34925" cap="rnd">
              <a:solidFill>
                <a:schemeClr val="accent3">
                  <a:lumMod val="8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data'!$B$25:$P$25</c:f>
              <c:numCache>
                <c:formatCode>#,##0</c:formatCode>
                <c:ptCount val="15"/>
                <c:pt idx="0">
                  <c:v>706</c:v>
                </c:pt>
                <c:pt idx="1">
                  <c:v>645</c:v>
                </c:pt>
                <c:pt idx="2">
                  <c:v>672</c:v>
                </c:pt>
                <c:pt idx="3">
                  <c:v>655</c:v>
                </c:pt>
                <c:pt idx="4">
                  <c:v>594</c:v>
                </c:pt>
                <c:pt idx="5">
                  <c:v>579</c:v>
                </c:pt>
                <c:pt idx="6">
                  <c:v>584</c:v>
                </c:pt>
                <c:pt idx="7">
                  <c:v>559</c:v>
                </c:pt>
                <c:pt idx="8">
                  <c:v>524</c:v>
                </c:pt>
                <c:pt idx="9">
                  <c:v>507</c:v>
                </c:pt>
                <c:pt idx="10">
                  <c:v>511</c:v>
                </c:pt>
                <c:pt idx="11">
                  <c:v>470</c:v>
                </c:pt>
                <c:pt idx="12">
                  <c:v>473</c:v>
                </c:pt>
                <c:pt idx="13">
                  <c:v>471</c:v>
                </c:pt>
                <c:pt idx="14">
                  <c:v>430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'FW arb data'!$A$26</c:f>
              <c:strCache>
                <c:ptCount val="1"/>
                <c:pt idx="0">
                  <c:v>Norrbotten</c:v>
                </c:pt>
              </c:strCache>
            </c:strRef>
          </c:tx>
          <c:spPr>
            <a:ln w="34925" cap="rnd">
              <a:solidFill>
                <a:schemeClr val="accent4">
                  <a:lumMod val="8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'FW arb data'!$B$4:$P$4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'FW arb data'!$B$26:$P$26</c:f>
              <c:numCache>
                <c:formatCode>#,##0</c:formatCode>
                <c:ptCount val="15"/>
                <c:pt idx="0">
                  <c:v>607</c:v>
                </c:pt>
                <c:pt idx="1">
                  <c:v>622</c:v>
                </c:pt>
                <c:pt idx="2">
                  <c:v>648</c:v>
                </c:pt>
                <c:pt idx="3">
                  <c:v>673</c:v>
                </c:pt>
                <c:pt idx="4">
                  <c:v>610</c:v>
                </c:pt>
                <c:pt idx="5">
                  <c:v>637</c:v>
                </c:pt>
                <c:pt idx="6">
                  <c:v>606</c:v>
                </c:pt>
                <c:pt idx="7">
                  <c:v>580</c:v>
                </c:pt>
                <c:pt idx="8">
                  <c:v>622</c:v>
                </c:pt>
                <c:pt idx="9">
                  <c:v>619</c:v>
                </c:pt>
                <c:pt idx="10">
                  <c:v>568</c:v>
                </c:pt>
                <c:pt idx="11">
                  <c:v>590</c:v>
                </c:pt>
                <c:pt idx="12">
                  <c:v>567</c:v>
                </c:pt>
                <c:pt idx="13">
                  <c:v>546</c:v>
                </c:pt>
                <c:pt idx="14">
                  <c:v>491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014152"/>
        <c:axId val="475019640"/>
      </c:lineChart>
      <c:catAx>
        <c:axId val="47501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5019640"/>
        <c:crosses val="autoZero"/>
        <c:auto val="1"/>
        <c:lblAlgn val="ctr"/>
        <c:lblOffset val="100"/>
        <c:noMultiLvlLbl val="0"/>
      </c:catAx>
      <c:valAx>
        <c:axId val="475019640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501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DEB4B-BABD-4170-A9A6-2B5D1B4C1A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E59D896-B1D1-48CA-9659-11733117FF0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Har vi för få vårdplatser eller driver vårdsystemets brister upp behovet?</a:t>
          </a:r>
          <a:endParaRPr lang="sv-SE" sz="1400" dirty="0"/>
        </a:p>
      </dgm:t>
    </dgm:pt>
    <dgm:pt modelId="{C5F6D69C-F687-43B4-9951-5839C9D3EEC5}" type="parTrans" cxnId="{9A44C330-B8B7-45B7-A91D-1076F877F63A}">
      <dgm:prSet/>
      <dgm:spPr/>
      <dgm:t>
        <a:bodyPr/>
        <a:lstStyle/>
        <a:p>
          <a:endParaRPr lang="sv-SE"/>
        </a:p>
      </dgm:t>
    </dgm:pt>
    <dgm:pt modelId="{7B10FC98-507C-49A1-8029-504CDE32239D}" type="sibTrans" cxnId="{9A44C330-B8B7-45B7-A91D-1076F877F63A}">
      <dgm:prSet/>
      <dgm:spPr/>
      <dgm:t>
        <a:bodyPr/>
        <a:lstStyle/>
        <a:p>
          <a:endParaRPr lang="sv-SE"/>
        </a:p>
      </dgm:t>
    </dgm:pt>
    <dgm:pt modelId="{FC9CCE4D-EE18-415E-8AE5-E21D66469E7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Vilket landsting/sjukhus har bäst kvalitet – och vilket är receptet?</a:t>
          </a:r>
          <a:endParaRPr lang="sv-SE" sz="1400" dirty="0"/>
        </a:p>
      </dgm:t>
    </dgm:pt>
    <dgm:pt modelId="{3A943986-AC42-427B-8A96-F5CC29EEBBC9}" type="parTrans" cxnId="{278A410D-8EE1-469F-B46A-A7A64C6B8886}">
      <dgm:prSet/>
      <dgm:spPr/>
      <dgm:t>
        <a:bodyPr/>
        <a:lstStyle/>
        <a:p>
          <a:endParaRPr lang="sv-SE"/>
        </a:p>
      </dgm:t>
    </dgm:pt>
    <dgm:pt modelId="{04B12C13-9CA7-4C0D-BA48-3067C1D150CB}" type="sibTrans" cxnId="{278A410D-8EE1-469F-B46A-A7A64C6B8886}">
      <dgm:prSet/>
      <dgm:spPr/>
      <dgm:t>
        <a:bodyPr/>
        <a:lstStyle/>
        <a:p>
          <a:endParaRPr lang="sv-SE"/>
        </a:p>
      </dgm:t>
    </dgm:pt>
    <dgm:pt modelId="{6E2C3CEA-D1E9-435D-A376-DFCBEAF04C97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Sjukvårdssystemets omställning (mindre sjukhustungt, nära vård </a:t>
          </a:r>
          <a:r>
            <a:rPr lang="sv-SE" sz="1400" dirty="0" err="1" smtClean="0"/>
            <a:t>etc</a:t>
          </a:r>
          <a:r>
            <a:rPr lang="sv-SE" sz="1400" dirty="0" smtClean="0"/>
            <a:t>) -  hur beskriva och värdera effekter?</a:t>
          </a:r>
          <a:endParaRPr lang="sv-SE" sz="1400" dirty="0"/>
        </a:p>
      </dgm:t>
    </dgm:pt>
    <dgm:pt modelId="{1397A92A-021C-44AC-A03F-07E66D7A1525}" type="parTrans" cxnId="{EC52E021-DF78-4823-B455-0F067A88B0D3}">
      <dgm:prSet/>
      <dgm:spPr/>
      <dgm:t>
        <a:bodyPr/>
        <a:lstStyle/>
        <a:p>
          <a:endParaRPr lang="sv-SE"/>
        </a:p>
      </dgm:t>
    </dgm:pt>
    <dgm:pt modelId="{4AE868F1-3F2A-43ED-BDBE-D4CA415202CD}" type="sibTrans" cxnId="{EC52E021-DF78-4823-B455-0F067A88B0D3}">
      <dgm:prSet/>
      <dgm:spPr/>
      <dgm:t>
        <a:bodyPr/>
        <a:lstStyle/>
        <a:p>
          <a:endParaRPr lang="sv-SE"/>
        </a:p>
      </dgm:t>
    </dgm:pt>
    <dgm:pt modelId="{7DC1F3EA-BA95-4BCA-8AE1-E7B824AEED7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Är landsting med mycket primärvård mera effektiva?</a:t>
          </a:r>
          <a:endParaRPr lang="sv-SE" sz="1400" dirty="0"/>
        </a:p>
      </dgm:t>
    </dgm:pt>
    <dgm:pt modelId="{8CA4366F-1AFA-489C-A260-D0557BA3353F}" type="parTrans" cxnId="{E3A10966-A79A-40EB-872D-4229D8D2EF8D}">
      <dgm:prSet/>
      <dgm:spPr/>
      <dgm:t>
        <a:bodyPr/>
        <a:lstStyle/>
        <a:p>
          <a:endParaRPr lang="sv-SE"/>
        </a:p>
      </dgm:t>
    </dgm:pt>
    <dgm:pt modelId="{92067326-3198-47E9-BC0F-46FE8036E607}" type="sibTrans" cxnId="{E3A10966-A79A-40EB-872D-4229D8D2EF8D}">
      <dgm:prSet/>
      <dgm:spPr/>
      <dgm:t>
        <a:bodyPr/>
        <a:lstStyle/>
        <a:p>
          <a:endParaRPr lang="sv-SE"/>
        </a:p>
      </dgm:t>
    </dgm:pt>
    <dgm:pt modelId="{B9011924-C8BF-444C-A44D-14B36C69F777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Leder vårdmarknad-vårdval till mer/mindre effektiv sjukvård?</a:t>
          </a:r>
          <a:endParaRPr lang="sv-SE" sz="1400" dirty="0"/>
        </a:p>
      </dgm:t>
    </dgm:pt>
    <dgm:pt modelId="{20543A15-A40B-4781-99E2-B15A1563B0E2}" type="parTrans" cxnId="{E64FCB35-4D0B-445B-B4FE-F6E55E1C1769}">
      <dgm:prSet/>
      <dgm:spPr/>
      <dgm:t>
        <a:bodyPr/>
        <a:lstStyle/>
        <a:p>
          <a:endParaRPr lang="sv-SE"/>
        </a:p>
      </dgm:t>
    </dgm:pt>
    <dgm:pt modelId="{1AB0E1CF-C728-4C08-985F-B99F67612D5A}" type="sibTrans" cxnId="{E64FCB35-4D0B-445B-B4FE-F6E55E1C1769}">
      <dgm:prSet/>
      <dgm:spPr/>
      <dgm:t>
        <a:bodyPr/>
        <a:lstStyle/>
        <a:p>
          <a:endParaRPr lang="sv-SE"/>
        </a:p>
      </dgm:t>
    </dgm:pt>
    <dgm:pt modelId="{F109E57F-BEC6-462B-90BC-D9240076A89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Leder ökad volym/antal behandlingar till bättre kvalitet?</a:t>
          </a:r>
          <a:endParaRPr lang="sv-SE" sz="1400" dirty="0"/>
        </a:p>
      </dgm:t>
    </dgm:pt>
    <dgm:pt modelId="{AD00EF47-87B9-48E2-98AC-0F3E7262C76D}" type="parTrans" cxnId="{4D9442C0-DA9D-4904-8625-F87CB30AC208}">
      <dgm:prSet/>
      <dgm:spPr/>
      <dgm:t>
        <a:bodyPr/>
        <a:lstStyle/>
        <a:p>
          <a:endParaRPr lang="sv-SE"/>
        </a:p>
      </dgm:t>
    </dgm:pt>
    <dgm:pt modelId="{7D7D32DA-02FB-4E3F-8B7C-EDC52754B8D7}" type="sibTrans" cxnId="{4D9442C0-DA9D-4904-8625-F87CB30AC208}">
      <dgm:prSet/>
      <dgm:spPr/>
      <dgm:t>
        <a:bodyPr/>
        <a:lstStyle/>
        <a:p>
          <a:endParaRPr lang="sv-SE"/>
        </a:p>
      </dgm:t>
    </dgm:pt>
    <dgm:pt modelId="{DC48E654-04BF-4790-BB3A-59795177A9D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Tio viktigaste kvalitets-jämlikhetsproblem i sjukvården?</a:t>
          </a:r>
          <a:endParaRPr lang="sv-SE" sz="1400" dirty="0"/>
        </a:p>
      </dgm:t>
    </dgm:pt>
    <dgm:pt modelId="{83F03C40-DF45-4A24-93DB-E3FBF3BC2F2E}" type="parTrans" cxnId="{9F79072C-2FFA-42C4-AC49-D58576038613}">
      <dgm:prSet/>
      <dgm:spPr/>
      <dgm:t>
        <a:bodyPr/>
        <a:lstStyle/>
        <a:p>
          <a:endParaRPr lang="sv-SE"/>
        </a:p>
      </dgm:t>
    </dgm:pt>
    <dgm:pt modelId="{3E3C9D00-60C6-4C04-9A6A-6848E933F6A4}" type="sibTrans" cxnId="{9F79072C-2FFA-42C4-AC49-D58576038613}">
      <dgm:prSet/>
      <dgm:spPr/>
      <dgm:t>
        <a:bodyPr/>
        <a:lstStyle/>
        <a:p>
          <a:endParaRPr lang="sv-SE"/>
        </a:p>
      </dgm:t>
    </dgm:pt>
    <dgm:pt modelId="{2852DB98-3BD4-49CB-B0E7-51B35298B0D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Är hälso- och sjukvården bättre nu än för 10 år sen?</a:t>
          </a:r>
          <a:endParaRPr lang="sv-SE" sz="1400" dirty="0"/>
        </a:p>
      </dgm:t>
    </dgm:pt>
    <dgm:pt modelId="{B3FA85B9-4767-4A6E-95FA-8BFB335FA621}" type="parTrans" cxnId="{AC12967C-F745-4FE1-8415-FC69B3DE2BA4}">
      <dgm:prSet/>
      <dgm:spPr/>
      <dgm:t>
        <a:bodyPr/>
        <a:lstStyle/>
        <a:p>
          <a:endParaRPr lang="sv-SE"/>
        </a:p>
      </dgm:t>
    </dgm:pt>
    <dgm:pt modelId="{810BF3BA-AEA7-41B2-9E1A-1F17D3F41034}" type="sibTrans" cxnId="{AC12967C-F745-4FE1-8415-FC69B3DE2BA4}">
      <dgm:prSet/>
      <dgm:spPr/>
      <dgm:t>
        <a:bodyPr/>
        <a:lstStyle/>
        <a:p>
          <a:endParaRPr lang="sv-SE"/>
        </a:p>
      </dgm:t>
    </dgm:pt>
    <dgm:pt modelId="{0D35AAA5-A042-4B60-A755-1874A98B98E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Kan vi minska vårdbehovet hos ”högkonsumenter” med särskilda satsningar?</a:t>
          </a:r>
          <a:endParaRPr lang="sv-SE" sz="1400" dirty="0"/>
        </a:p>
      </dgm:t>
    </dgm:pt>
    <dgm:pt modelId="{F86F4D5F-5BAA-4A0D-8CEF-820712D795EC}" type="parTrans" cxnId="{8134D379-146A-45C1-86DD-92CB4AA9D37C}">
      <dgm:prSet/>
      <dgm:spPr/>
      <dgm:t>
        <a:bodyPr/>
        <a:lstStyle/>
        <a:p>
          <a:endParaRPr lang="sv-SE"/>
        </a:p>
      </dgm:t>
    </dgm:pt>
    <dgm:pt modelId="{688612CD-6CD2-4C1A-B99D-9E54FF238CB5}" type="sibTrans" cxnId="{8134D379-146A-45C1-86DD-92CB4AA9D37C}">
      <dgm:prSet/>
      <dgm:spPr/>
      <dgm:t>
        <a:bodyPr/>
        <a:lstStyle/>
        <a:p>
          <a:endParaRPr lang="sv-SE"/>
        </a:p>
      </dgm:t>
    </dgm:pt>
    <dgm:pt modelId="{DE89E692-A47A-46E4-BADB-14F71CDA5B9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Gör ”e-hälsa”, nätdoktorer m </a:t>
          </a:r>
          <a:r>
            <a:rPr lang="sv-SE" sz="1400" dirty="0" err="1" smtClean="0"/>
            <a:t>m</a:t>
          </a:r>
          <a:r>
            <a:rPr lang="sv-SE" sz="1400" dirty="0" smtClean="0"/>
            <a:t>, vården effektivare?</a:t>
          </a:r>
          <a:endParaRPr lang="sv-SE" sz="1400" dirty="0"/>
        </a:p>
      </dgm:t>
    </dgm:pt>
    <dgm:pt modelId="{3FBBEDA4-7B10-426D-AAC2-A932EAB830FF}" type="parTrans" cxnId="{C756B5F6-7827-4FB2-BE02-AA2A0DB16333}">
      <dgm:prSet/>
      <dgm:spPr/>
      <dgm:t>
        <a:bodyPr/>
        <a:lstStyle/>
        <a:p>
          <a:endParaRPr lang="sv-SE"/>
        </a:p>
      </dgm:t>
    </dgm:pt>
    <dgm:pt modelId="{1A8726F3-0921-4026-A1AF-B6F0FEBB18E7}" type="sibTrans" cxnId="{C756B5F6-7827-4FB2-BE02-AA2A0DB16333}">
      <dgm:prSet/>
      <dgm:spPr/>
      <dgm:t>
        <a:bodyPr/>
        <a:lstStyle/>
        <a:p>
          <a:endParaRPr lang="sv-SE"/>
        </a:p>
      </dgm:t>
    </dgm:pt>
    <dgm:pt modelId="{0F2988B3-3D03-4346-8BF3-D44256F5D8BB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Har vi mycket onödig vård i Sverige – jfr USA-debatt om ”</a:t>
          </a:r>
          <a:r>
            <a:rPr lang="sv-SE" sz="1400" dirty="0" err="1" smtClean="0"/>
            <a:t>low</a:t>
          </a:r>
          <a:r>
            <a:rPr lang="sv-SE" sz="1400" dirty="0" smtClean="0"/>
            <a:t> </a:t>
          </a:r>
          <a:r>
            <a:rPr lang="sv-SE" sz="1400" dirty="0" err="1" smtClean="0"/>
            <a:t>value</a:t>
          </a:r>
          <a:r>
            <a:rPr lang="sv-SE" sz="1400" dirty="0" smtClean="0"/>
            <a:t> </a:t>
          </a:r>
          <a:r>
            <a:rPr lang="sv-SE" sz="1400" dirty="0" err="1" smtClean="0"/>
            <a:t>care</a:t>
          </a:r>
          <a:r>
            <a:rPr lang="sv-SE" sz="1400" dirty="0" smtClean="0"/>
            <a:t>”</a:t>
          </a:r>
          <a:endParaRPr lang="sv-SE" sz="1400" dirty="0"/>
        </a:p>
      </dgm:t>
    </dgm:pt>
    <dgm:pt modelId="{28180C8A-39D4-4C82-A7F8-B8F91AC7DC5C}" type="parTrans" cxnId="{D9ED0C00-D0C6-41E2-9B63-7612D4EA65F7}">
      <dgm:prSet/>
      <dgm:spPr/>
      <dgm:t>
        <a:bodyPr/>
        <a:lstStyle/>
        <a:p>
          <a:endParaRPr lang="sv-SE"/>
        </a:p>
      </dgm:t>
    </dgm:pt>
    <dgm:pt modelId="{D0B414C5-3AFA-42CF-B354-9C5BCB854EF3}" type="sibTrans" cxnId="{D9ED0C00-D0C6-41E2-9B63-7612D4EA65F7}">
      <dgm:prSet/>
      <dgm:spPr/>
      <dgm:t>
        <a:bodyPr/>
        <a:lstStyle/>
        <a:p>
          <a:endParaRPr lang="sv-SE"/>
        </a:p>
      </dgm:t>
    </dgm:pt>
    <dgm:pt modelId="{6D44C772-8B59-4585-9B9C-AAD3C706A76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sv-SE" sz="1400" dirty="0" smtClean="0"/>
            <a:t>Är det bra med ek incitament, betala vårdgivare för ”hög kvalitet” ?</a:t>
          </a:r>
          <a:endParaRPr lang="sv-SE" sz="1400" dirty="0"/>
        </a:p>
      </dgm:t>
    </dgm:pt>
    <dgm:pt modelId="{E9A368A6-4938-486E-BB83-FD74FC87141F}" type="parTrans" cxnId="{785C7872-5659-4852-8688-A3F56F263816}">
      <dgm:prSet/>
      <dgm:spPr/>
      <dgm:t>
        <a:bodyPr/>
        <a:lstStyle/>
        <a:p>
          <a:endParaRPr lang="sv-SE"/>
        </a:p>
      </dgm:t>
    </dgm:pt>
    <dgm:pt modelId="{4589C9BF-D81C-4C3F-8136-822132DAEE6E}" type="sibTrans" cxnId="{785C7872-5659-4852-8688-A3F56F263816}">
      <dgm:prSet/>
      <dgm:spPr/>
      <dgm:t>
        <a:bodyPr/>
        <a:lstStyle/>
        <a:p>
          <a:endParaRPr lang="sv-SE"/>
        </a:p>
      </dgm:t>
    </dgm:pt>
    <dgm:pt modelId="{68896021-B838-4A97-BA50-0BF275D72929}" type="pres">
      <dgm:prSet presAssocID="{039DEB4B-BABD-4170-A9A6-2B5D1B4C1A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18BC7569-C9AA-48C0-8C22-4570CEEA1824}" type="pres">
      <dgm:prSet presAssocID="{5E59D896-B1D1-48CA-9659-11733117FF0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EBE6C7A-852E-4257-B163-98CF0B49A76C}" type="pres">
      <dgm:prSet presAssocID="{7B10FC98-507C-49A1-8029-504CDE32239D}" presName="sibTrans" presStyleCnt="0"/>
      <dgm:spPr/>
    </dgm:pt>
    <dgm:pt modelId="{53EB5F6A-75F7-4A4D-84C9-0E9AAE41F64C}" type="pres">
      <dgm:prSet presAssocID="{0F2988B3-3D03-4346-8BF3-D44256F5D8B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045496-C925-409A-80BF-7626ABC6ABCE}" type="pres">
      <dgm:prSet presAssocID="{D0B414C5-3AFA-42CF-B354-9C5BCB854EF3}" presName="sibTrans" presStyleCnt="0"/>
      <dgm:spPr/>
    </dgm:pt>
    <dgm:pt modelId="{D776C377-CCF6-4589-9132-4DF2C03C06E4}" type="pres">
      <dgm:prSet presAssocID="{FC9CCE4D-EE18-415E-8AE5-E21D66469E74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E0D041-CA67-4CB1-9A24-9E30C7C51898}" type="pres">
      <dgm:prSet presAssocID="{04B12C13-9CA7-4C0D-BA48-3067C1D150CB}" presName="sibTrans" presStyleCnt="0"/>
      <dgm:spPr/>
    </dgm:pt>
    <dgm:pt modelId="{9084EFEF-C52E-45FC-87CC-9C4512D9D998}" type="pres">
      <dgm:prSet presAssocID="{DC48E654-04BF-4790-BB3A-59795177A9D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DA0F5B-EB5B-4A02-97E4-09854B316B55}" type="pres">
      <dgm:prSet presAssocID="{3E3C9D00-60C6-4C04-9A6A-6848E933F6A4}" presName="sibTrans" presStyleCnt="0"/>
      <dgm:spPr/>
    </dgm:pt>
    <dgm:pt modelId="{19724CEA-40FE-41DB-9AED-3AF36B4EF611}" type="pres">
      <dgm:prSet presAssocID="{DE89E692-A47A-46E4-BADB-14F71CDA5B9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88BF8D3-EBD4-4DB0-A133-69E04DB78CCA}" type="pres">
      <dgm:prSet presAssocID="{1A8726F3-0921-4026-A1AF-B6F0FEBB18E7}" presName="sibTrans" presStyleCnt="0"/>
      <dgm:spPr/>
    </dgm:pt>
    <dgm:pt modelId="{33A8AF45-60E6-4FBA-BF9C-BBAE458DA4AF}" type="pres">
      <dgm:prSet presAssocID="{6D44C772-8B59-4585-9B9C-AAD3C706A76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906FC6E-F0A9-4491-9754-E29416F2B3DD}" type="pres">
      <dgm:prSet presAssocID="{4589C9BF-D81C-4C3F-8136-822132DAEE6E}" presName="sibTrans" presStyleCnt="0"/>
      <dgm:spPr/>
    </dgm:pt>
    <dgm:pt modelId="{B518A25D-1FED-486C-B472-C01CD213B879}" type="pres">
      <dgm:prSet presAssocID="{6E2C3CEA-D1E9-435D-A376-DFCBEAF04C9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0C684A1-90BB-489A-8175-9656B76C62B4}" type="pres">
      <dgm:prSet presAssocID="{4AE868F1-3F2A-43ED-BDBE-D4CA415202CD}" presName="sibTrans" presStyleCnt="0"/>
      <dgm:spPr/>
    </dgm:pt>
    <dgm:pt modelId="{02A36F9B-9D27-4F56-A269-A626C28FAFEC}" type="pres">
      <dgm:prSet presAssocID="{7DC1F3EA-BA95-4BCA-8AE1-E7B824AEED7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1F6CD7A-504C-47DF-B597-394BBCFB740C}" type="pres">
      <dgm:prSet presAssocID="{92067326-3198-47E9-BC0F-46FE8036E607}" presName="sibTrans" presStyleCnt="0"/>
      <dgm:spPr/>
    </dgm:pt>
    <dgm:pt modelId="{145A3BA8-2180-41B5-A69C-D5F20E813756}" type="pres">
      <dgm:prSet presAssocID="{0D35AAA5-A042-4B60-A755-1874A98B98E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EB9323D-579C-42DA-ADEB-6A73BB73084F}" type="pres">
      <dgm:prSet presAssocID="{688612CD-6CD2-4C1A-B99D-9E54FF238CB5}" presName="sibTrans" presStyleCnt="0"/>
      <dgm:spPr/>
    </dgm:pt>
    <dgm:pt modelId="{528B2AAE-8551-4276-8E2F-0C1B70F14347}" type="pres">
      <dgm:prSet presAssocID="{2852DB98-3BD4-49CB-B0E7-51B35298B0D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406F28-3149-48CA-9E54-E3A0BF5EFA3A}" type="pres">
      <dgm:prSet presAssocID="{810BF3BA-AEA7-41B2-9E1A-1F17D3F41034}" presName="sibTrans" presStyleCnt="0"/>
      <dgm:spPr/>
    </dgm:pt>
    <dgm:pt modelId="{C3856E5E-9DDA-4B10-B35C-F1DFC8DAAA26}" type="pres">
      <dgm:prSet presAssocID="{B9011924-C8BF-444C-A44D-14B36C69F77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2AD0963-9D70-4891-AA2C-4CE98EFB0EB9}" type="pres">
      <dgm:prSet presAssocID="{1AB0E1CF-C728-4C08-985F-B99F67612D5A}" presName="sibTrans" presStyleCnt="0"/>
      <dgm:spPr/>
    </dgm:pt>
    <dgm:pt modelId="{DFB61307-DDF4-48CB-9D13-9289911C7D3B}" type="pres">
      <dgm:prSet presAssocID="{F109E57F-BEC6-462B-90BC-D9240076A89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499D366-95D6-410E-8717-6DC67F45AD14}" type="presOf" srcId="{6D44C772-8B59-4585-9B9C-AAD3C706A769}" destId="{33A8AF45-60E6-4FBA-BF9C-BBAE458DA4AF}" srcOrd="0" destOrd="0" presId="urn:microsoft.com/office/officeart/2005/8/layout/default"/>
    <dgm:cxn modelId="{C0B2F704-8F2F-4F94-ADF2-C9356E4C1DD3}" type="presOf" srcId="{0D35AAA5-A042-4B60-A755-1874A98B98EB}" destId="{145A3BA8-2180-41B5-A69C-D5F20E813756}" srcOrd="0" destOrd="0" presId="urn:microsoft.com/office/officeart/2005/8/layout/default"/>
    <dgm:cxn modelId="{8134D379-146A-45C1-86DD-92CB4AA9D37C}" srcId="{039DEB4B-BABD-4170-A9A6-2B5D1B4C1A00}" destId="{0D35AAA5-A042-4B60-A755-1874A98B98EB}" srcOrd="8" destOrd="0" parTransId="{F86F4D5F-5BAA-4A0D-8CEF-820712D795EC}" sibTransId="{688612CD-6CD2-4C1A-B99D-9E54FF238CB5}"/>
    <dgm:cxn modelId="{E3A10966-A79A-40EB-872D-4229D8D2EF8D}" srcId="{039DEB4B-BABD-4170-A9A6-2B5D1B4C1A00}" destId="{7DC1F3EA-BA95-4BCA-8AE1-E7B824AEED7F}" srcOrd="7" destOrd="0" parTransId="{8CA4366F-1AFA-489C-A260-D0557BA3353F}" sibTransId="{92067326-3198-47E9-BC0F-46FE8036E607}"/>
    <dgm:cxn modelId="{785C7872-5659-4852-8688-A3F56F263816}" srcId="{039DEB4B-BABD-4170-A9A6-2B5D1B4C1A00}" destId="{6D44C772-8B59-4585-9B9C-AAD3C706A769}" srcOrd="5" destOrd="0" parTransId="{E9A368A6-4938-486E-BB83-FD74FC87141F}" sibTransId="{4589C9BF-D81C-4C3F-8136-822132DAEE6E}"/>
    <dgm:cxn modelId="{278A410D-8EE1-469F-B46A-A7A64C6B8886}" srcId="{039DEB4B-BABD-4170-A9A6-2B5D1B4C1A00}" destId="{FC9CCE4D-EE18-415E-8AE5-E21D66469E74}" srcOrd="2" destOrd="0" parTransId="{3A943986-AC42-427B-8A96-F5CC29EEBBC9}" sibTransId="{04B12C13-9CA7-4C0D-BA48-3067C1D150CB}"/>
    <dgm:cxn modelId="{B7C35312-DA19-4196-B2B1-F883341E900D}" type="presOf" srcId="{FC9CCE4D-EE18-415E-8AE5-E21D66469E74}" destId="{D776C377-CCF6-4589-9132-4DF2C03C06E4}" srcOrd="0" destOrd="0" presId="urn:microsoft.com/office/officeart/2005/8/layout/default"/>
    <dgm:cxn modelId="{C756B5F6-7827-4FB2-BE02-AA2A0DB16333}" srcId="{039DEB4B-BABD-4170-A9A6-2B5D1B4C1A00}" destId="{DE89E692-A47A-46E4-BADB-14F71CDA5B96}" srcOrd="4" destOrd="0" parTransId="{3FBBEDA4-7B10-426D-AAC2-A932EAB830FF}" sibTransId="{1A8726F3-0921-4026-A1AF-B6F0FEBB18E7}"/>
    <dgm:cxn modelId="{A88E13FD-7FFC-411A-A447-8635DB2F122F}" type="presOf" srcId="{F109E57F-BEC6-462B-90BC-D9240076A899}" destId="{DFB61307-DDF4-48CB-9D13-9289911C7D3B}" srcOrd="0" destOrd="0" presId="urn:microsoft.com/office/officeart/2005/8/layout/default"/>
    <dgm:cxn modelId="{78022303-D01B-4E85-ADE3-4A02C8D3CA95}" type="presOf" srcId="{DE89E692-A47A-46E4-BADB-14F71CDA5B96}" destId="{19724CEA-40FE-41DB-9AED-3AF36B4EF611}" srcOrd="0" destOrd="0" presId="urn:microsoft.com/office/officeart/2005/8/layout/default"/>
    <dgm:cxn modelId="{E4B6530A-9DA8-48E2-92CF-8716079F0C8F}" type="presOf" srcId="{7DC1F3EA-BA95-4BCA-8AE1-E7B824AEED7F}" destId="{02A36F9B-9D27-4F56-A269-A626C28FAFEC}" srcOrd="0" destOrd="0" presId="urn:microsoft.com/office/officeart/2005/8/layout/default"/>
    <dgm:cxn modelId="{EC52E021-DF78-4823-B455-0F067A88B0D3}" srcId="{039DEB4B-BABD-4170-A9A6-2B5D1B4C1A00}" destId="{6E2C3CEA-D1E9-435D-A376-DFCBEAF04C97}" srcOrd="6" destOrd="0" parTransId="{1397A92A-021C-44AC-A03F-07E66D7A1525}" sibTransId="{4AE868F1-3F2A-43ED-BDBE-D4CA415202CD}"/>
    <dgm:cxn modelId="{21838FA2-18BB-445A-89D8-F37C707116C2}" type="presOf" srcId="{6E2C3CEA-D1E9-435D-A376-DFCBEAF04C97}" destId="{B518A25D-1FED-486C-B472-C01CD213B879}" srcOrd="0" destOrd="0" presId="urn:microsoft.com/office/officeart/2005/8/layout/default"/>
    <dgm:cxn modelId="{F8DE4CF3-463E-4292-8EC6-9285D3027462}" type="presOf" srcId="{0F2988B3-3D03-4346-8BF3-D44256F5D8BB}" destId="{53EB5F6A-75F7-4A4D-84C9-0E9AAE41F64C}" srcOrd="0" destOrd="0" presId="urn:microsoft.com/office/officeart/2005/8/layout/default"/>
    <dgm:cxn modelId="{9A44C330-B8B7-45B7-A91D-1076F877F63A}" srcId="{039DEB4B-BABD-4170-A9A6-2B5D1B4C1A00}" destId="{5E59D896-B1D1-48CA-9659-11733117FF0E}" srcOrd="0" destOrd="0" parTransId="{C5F6D69C-F687-43B4-9951-5839C9D3EEC5}" sibTransId="{7B10FC98-507C-49A1-8029-504CDE32239D}"/>
    <dgm:cxn modelId="{7DBA3D6F-9030-48CF-BBBD-60E9E582C8AB}" type="presOf" srcId="{DC48E654-04BF-4790-BB3A-59795177A9DF}" destId="{9084EFEF-C52E-45FC-87CC-9C4512D9D998}" srcOrd="0" destOrd="0" presId="urn:microsoft.com/office/officeart/2005/8/layout/default"/>
    <dgm:cxn modelId="{D9ED0C00-D0C6-41E2-9B63-7612D4EA65F7}" srcId="{039DEB4B-BABD-4170-A9A6-2B5D1B4C1A00}" destId="{0F2988B3-3D03-4346-8BF3-D44256F5D8BB}" srcOrd="1" destOrd="0" parTransId="{28180C8A-39D4-4C82-A7F8-B8F91AC7DC5C}" sibTransId="{D0B414C5-3AFA-42CF-B354-9C5BCB854EF3}"/>
    <dgm:cxn modelId="{E8F777B3-25BC-45A4-A1D5-729E4DC7BF21}" type="presOf" srcId="{B9011924-C8BF-444C-A44D-14B36C69F777}" destId="{C3856E5E-9DDA-4B10-B35C-F1DFC8DAAA26}" srcOrd="0" destOrd="0" presId="urn:microsoft.com/office/officeart/2005/8/layout/default"/>
    <dgm:cxn modelId="{7C5A4A77-E785-4B76-8FF7-0698EEEED498}" type="presOf" srcId="{039DEB4B-BABD-4170-A9A6-2B5D1B4C1A00}" destId="{68896021-B838-4A97-BA50-0BF275D72929}" srcOrd="0" destOrd="0" presId="urn:microsoft.com/office/officeart/2005/8/layout/default"/>
    <dgm:cxn modelId="{E4A3F3F4-FC78-408F-AF0A-C32113FFD549}" type="presOf" srcId="{5E59D896-B1D1-48CA-9659-11733117FF0E}" destId="{18BC7569-C9AA-48C0-8C22-4570CEEA1824}" srcOrd="0" destOrd="0" presId="urn:microsoft.com/office/officeart/2005/8/layout/default"/>
    <dgm:cxn modelId="{84B0C6BA-A2FC-430D-87DE-F18724678832}" type="presOf" srcId="{2852DB98-3BD4-49CB-B0E7-51B35298B0DB}" destId="{528B2AAE-8551-4276-8E2F-0C1B70F14347}" srcOrd="0" destOrd="0" presId="urn:microsoft.com/office/officeart/2005/8/layout/default"/>
    <dgm:cxn modelId="{4D9442C0-DA9D-4904-8625-F87CB30AC208}" srcId="{039DEB4B-BABD-4170-A9A6-2B5D1B4C1A00}" destId="{F109E57F-BEC6-462B-90BC-D9240076A899}" srcOrd="11" destOrd="0" parTransId="{AD00EF47-87B9-48E2-98AC-0F3E7262C76D}" sibTransId="{7D7D32DA-02FB-4E3F-8B7C-EDC52754B8D7}"/>
    <dgm:cxn modelId="{9F79072C-2FFA-42C4-AC49-D58576038613}" srcId="{039DEB4B-BABD-4170-A9A6-2B5D1B4C1A00}" destId="{DC48E654-04BF-4790-BB3A-59795177A9DF}" srcOrd="3" destOrd="0" parTransId="{83F03C40-DF45-4A24-93DB-E3FBF3BC2F2E}" sibTransId="{3E3C9D00-60C6-4C04-9A6A-6848E933F6A4}"/>
    <dgm:cxn modelId="{AC12967C-F745-4FE1-8415-FC69B3DE2BA4}" srcId="{039DEB4B-BABD-4170-A9A6-2B5D1B4C1A00}" destId="{2852DB98-3BD4-49CB-B0E7-51B35298B0DB}" srcOrd="9" destOrd="0" parTransId="{B3FA85B9-4767-4A6E-95FA-8BFB335FA621}" sibTransId="{810BF3BA-AEA7-41B2-9E1A-1F17D3F41034}"/>
    <dgm:cxn modelId="{E64FCB35-4D0B-445B-B4FE-F6E55E1C1769}" srcId="{039DEB4B-BABD-4170-A9A6-2B5D1B4C1A00}" destId="{B9011924-C8BF-444C-A44D-14B36C69F777}" srcOrd="10" destOrd="0" parTransId="{20543A15-A40B-4781-99E2-B15A1563B0E2}" sibTransId="{1AB0E1CF-C728-4C08-985F-B99F67612D5A}"/>
    <dgm:cxn modelId="{B56D9D8A-DE26-4A5B-BA50-44CF4166282A}" type="presParOf" srcId="{68896021-B838-4A97-BA50-0BF275D72929}" destId="{18BC7569-C9AA-48C0-8C22-4570CEEA1824}" srcOrd="0" destOrd="0" presId="urn:microsoft.com/office/officeart/2005/8/layout/default"/>
    <dgm:cxn modelId="{1B572F3C-EAAC-4045-AEF9-D14A58490962}" type="presParOf" srcId="{68896021-B838-4A97-BA50-0BF275D72929}" destId="{FEBE6C7A-852E-4257-B163-98CF0B49A76C}" srcOrd="1" destOrd="0" presId="urn:microsoft.com/office/officeart/2005/8/layout/default"/>
    <dgm:cxn modelId="{DE927A74-9629-4DAB-93C0-9A2AFB7DE87D}" type="presParOf" srcId="{68896021-B838-4A97-BA50-0BF275D72929}" destId="{53EB5F6A-75F7-4A4D-84C9-0E9AAE41F64C}" srcOrd="2" destOrd="0" presId="urn:microsoft.com/office/officeart/2005/8/layout/default"/>
    <dgm:cxn modelId="{6D1A218B-5A44-4423-8561-5F6BF1B116C0}" type="presParOf" srcId="{68896021-B838-4A97-BA50-0BF275D72929}" destId="{48045496-C925-409A-80BF-7626ABC6ABCE}" srcOrd="3" destOrd="0" presId="urn:microsoft.com/office/officeart/2005/8/layout/default"/>
    <dgm:cxn modelId="{0EA7E351-E645-4E1D-921D-07EF90A5EAB5}" type="presParOf" srcId="{68896021-B838-4A97-BA50-0BF275D72929}" destId="{D776C377-CCF6-4589-9132-4DF2C03C06E4}" srcOrd="4" destOrd="0" presId="urn:microsoft.com/office/officeart/2005/8/layout/default"/>
    <dgm:cxn modelId="{5CBD1F6C-160E-4834-9662-17C31536D716}" type="presParOf" srcId="{68896021-B838-4A97-BA50-0BF275D72929}" destId="{44E0D041-CA67-4CB1-9A24-9E30C7C51898}" srcOrd="5" destOrd="0" presId="urn:microsoft.com/office/officeart/2005/8/layout/default"/>
    <dgm:cxn modelId="{2E168E8D-DBCA-40C3-BD9C-552E9565470A}" type="presParOf" srcId="{68896021-B838-4A97-BA50-0BF275D72929}" destId="{9084EFEF-C52E-45FC-87CC-9C4512D9D998}" srcOrd="6" destOrd="0" presId="urn:microsoft.com/office/officeart/2005/8/layout/default"/>
    <dgm:cxn modelId="{F23DA73E-32ED-4BBD-8873-0790F48BBF53}" type="presParOf" srcId="{68896021-B838-4A97-BA50-0BF275D72929}" destId="{EFDA0F5B-EB5B-4A02-97E4-09854B316B55}" srcOrd="7" destOrd="0" presId="urn:microsoft.com/office/officeart/2005/8/layout/default"/>
    <dgm:cxn modelId="{41CF87D6-B6D9-4AD8-A6DC-A078F183DD3A}" type="presParOf" srcId="{68896021-B838-4A97-BA50-0BF275D72929}" destId="{19724CEA-40FE-41DB-9AED-3AF36B4EF611}" srcOrd="8" destOrd="0" presId="urn:microsoft.com/office/officeart/2005/8/layout/default"/>
    <dgm:cxn modelId="{760FD692-1F06-419B-B6D6-A1BFECFAF44E}" type="presParOf" srcId="{68896021-B838-4A97-BA50-0BF275D72929}" destId="{388BF8D3-EBD4-4DB0-A133-69E04DB78CCA}" srcOrd="9" destOrd="0" presId="urn:microsoft.com/office/officeart/2005/8/layout/default"/>
    <dgm:cxn modelId="{1AFAB3A2-842A-4385-B12F-25135EB9E2DC}" type="presParOf" srcId="{68896021-B838-4A97-BA50-0BF275D72929}" destId="{33A8AF45-60E6-4FBA-BF9C-BBAE458DA4AF}" srcOrd="10" destOrd="0" presId="urn:microsoft.com/office/officeart/2005/8/layout/default"/>
    <dgm:cxn modelId="{E8F34CA1-5BFD-4CCC-A21D-94754B1472D6}" type="presParOf" srcId="{68896021-B838-4A97-BA50-0BF275D72929}" destId="{D906FC6E-F0A9-4491-9754-E29416F2B3DD}" srcOrd="11" destOrd="0" presId="urn:microsoft.com/office/officeart/2005/8/layout/default"/>
    <dgm:cxn modelId="{055047C7-8664-430B-8875-FB462CA3D8C9}" type="presParOf" srcId="{68896021-B838-4A97-BA50-0BF275D72929}" destId="{B518A25D-1FED-486C-B472-C01CD213B879}" srcOrd="12" destOrd="0" presId="urn:microsoft.com/office/officeart/2005/8/layout/default"/>
    <dgm:cxn modelId="{76116B64-D018-4642-A02C-8EDCE63DF540}" type="presParOf" srcId="{68896021-B838-4A97-BA50-0BF275D72929}" destId="{C0C684A1-90BB-489A-8175-9656B76C62B4}" srcOrd="13" destOrd="0" presId="urn:microsoft.com/office/officeart/2005/8/layout/default"/>
    <dgm:cxn modelId="{748FEFD3-F966-4871-870B-F05AD65C69EE}" type="presParOf" srcId="{68896021-B838-4A97-BA50-0BF275D72929}" destId="{02A36F9B-9D27-4F56-A269-A626C28FAFEC}" srcOrd="14" destOrd="0" presId="urn:microsoft.com/office/officeart/2005/8/layout/default"/>
    <dgm:cxn modelId="{F62CAA0D-1591-45CB-8517-4A589AD18788}" type="presParOf" srcId="{68896021-B838-4A97-BA50-0BF275D72929}" destId="{51F6CD7A-504C-47DF-B597-394BBCFB740C}" srcOrd="15" destOrd="0" presId="urn:microsoft.com/office/officeart/2005/8/layout/default"/>
    <dgm:cxn modelId="{DE4A85F0-CA9D-41CD-BAE1-1B63FAC19FE9}" type="presParOf" srcId="{68896021-B838-4A97-BA50-0BF275D72929}" destId="{145A3BA8-2180-41B5-A69C-D5F20E813756}" srcOrd="16" destOrd="0" presId="urn:microsoft.com/office/officeart/2005/8/layout/default"/>
    <dgm:cxn modelId="{4E67375A-F238-41AD-B39A-CB260974216E}" type="presParOf" srcId="{68896021-B838-4A97-BA50-0BF275D72929}" destId="{6EB9323D-579C-42DA-ADEB-6A73BB73084F}" srcOrd="17" destOrd="0" presId="urn:microsoft.com/office/officeart/2005/8/layout/default"/>
    <dgm:cxn modelId="{B8301960-B89E-4B12-9630-C192EDF2058B}" type="presParOf" srcId="{68896021-B838-4A97-BA50-0BF275D72929}" destId="{528B2AAE-8551-4276-8E2F-0C1B70F14347}" srcOrd="18" destOrd="0" presId="urn:microsoft.com/office/officeart/2005/8/layout/default"/>
    <dgm:cxn modelId="{E9236B49-200A-49D5-BFF4-49C48E93C3A1}" type="presParOf" srcId="{68896021-B838-4A97-BA50-0BF275D72929}" destId="{80406F28-3149-48CA-9E54-E3A0BF5EFA3A}" srcOrd="19" destOrd="0" presId="urn:microsoft.com/office/officeart/2005/8/layout/default"/>
    <dgm:cxn modelId="{F7CBE04F-D133-4D26-88E8-46CAC7A66A32}" type="presParOf" srcId="{68896021-B838-4A97-BA50-0BF275D72929}" destId="{C3856E5E-9DDA-4B10-B35C-F1DFC8DAAA26}" srcOrd="20" destOrd="0" presId="urn:microsoft.com/office/officeart/2005/8/layout/default"/>
    <dgm:cxn modelId="{023D95B3-1FA6-44D7-8E14-B88D25F1F6D3}" type="presParOf" srcId="{68896021-B838-4A97-BA50-0BF275D72929}" destId="{E2AD0963-9D70-4891-AA2C-4CE98EFB0EB9}" srcOrd="21" destOrd="0" presId="urn:microsoft.com/office/officeart/2005/8/layout/default"/>
    <dgm:cxn modelId="{207452A7-8AAE-45D4-8D09-93E40854FA59}" type="presParOf" srcId="{68896021-B838-4A97-BA50-0BF275D72929}" destId="{DFB61307-DDF4-48CB-9D13-9289911C7D3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D95B42-5289-49F1-B0AA-7E9589C9A8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924E3BD-085D-43AB-ADC3-B8E9B2F2A911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Vi vill fånga verkliga kvalitetsskillnader - men de redovisade resultaten kan påverkas av annat. Principskiss.</a:t>
          </a:r>
          <a:endParaRPr lang="sv-SE" dirty="0"/>
        </a:p>
      </dgm:t>
    </dgm:pt>
    <dgm:pt modelId="{9B1F82FA-04CA-4D5F-B06F-C698EAD34A97}" type="parTrans" cxnId="{8ED4587E-8C4A-4017-B791-514F909C062E}">
      <dgm:prSet/>
      <dgm:spPr/>
      <dgm:t>
        <a:bodyPr/>
        <a:lstStyle/>
        <a:p>
          <a:endParaRPr lang="sv-SE"/>
        </a:p>
      </dgm:t>
    </dgm:pt>
    <dgm:pt modelId="{7B50A62E-5303-404F-BFC3-3EE8AD4D00BA}" type="sibTrans" cxnId="{8ED4587E-8C4A-4017-B791-514F909C062E}">
      <dgm:prSet/>
      <dgm:spPr/>
      <dgm:t>
        <a:bodyPr/>
        <a:lstStyle/>
        <a:p>
          <a:endParaRPr lang="sv-SE"/>
        </a:p>
      </dgm:t>
    </dgm:pt>
    <dgm:pt modelId="{F4A630B3-FB47-4851-9816-24E829F0496C}" type="pres">
      <dgm:prSet presAssocID="{0ED95B42-5289-49F1-B0AA-7E9589C9A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1FCCB5B-206B-44C0-B1C4-925748197901}" type="pres">
      <dgm:prSet presAssocID="{0924E3BD-085D-43AB-ADC3-B8E9B2F2A9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ED4587E-8C4A-4017-B791-514F909C062E}" srcId="{0ED95B42-5289-49F1-B0AA-7E9589C9A81F}" destId="{0924E3BD-085D-43AB-ADC3-B8E9B2F2A911}" srcOrd="0" destOrd="0" parTransId="{9B1F82FA-04CA-4D5F-B06F-C698EAD34A97}" sibTransId="{7B50A62E-5303-404F-BFC3-3EE8AD4D00BA}"/>
    <dgm:cxn modelId="{F4A3BBB1-96B6-407F-A2C6-967D7086D96A}" type="presOf" srcId="{0ED95B42-5289-49F1-B0AA-7E9589C9A81F}" destId="{F4A630B3-FB47-4851-9816-24E829F0496C}" srcOrd="0" destOrd="0" presId="urn:microsoft.com/office/officeart/2005/8/layout/vList2"/>
    <dgm:cxn modelId="{61D24217-3259-4884-9463-5416948BEE6F}" type="presOf" srcId="{0924E3BD-085D-43AB-ADC3-B8E9B2F2A911}" destId="{21FCCB5B-206B-44C0-B1C4-925748197901}" srcOrd="0" destOrd="0" presId="urn:microsoft.com/office/officeart/2005/8/layout/vList2"/>
    <dgm:cxn modelId="{FF7EB37F-D095-4AE3-956C-429A4878871C}" type="presParOf" srcId="{F4A630B3-FB47-4851-9816-24E829F0496C}" destId="{21FCCB5B-206B-44C0-B1C4-9257481979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A5C01B-E0FB-450D-B03A-C4B6BE0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94B4A0C-3DCB-45E9-8C0B-843F8B0CBE42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b="1" dirty="0" err="1" smtClean="0"/>
            <a:t>Målvärden</a:t>
          </a:r>
          <a:r>
            <a:rPr lang="sv-SE" b="1" dirty="0" smtClean="0"/>
            <a:t> för kvalitetsindikatorer – en växande trend; bra men inte invändningsfritt</a:t>
          </a:r>
          <a:endParaRPr lang="sv-SE" dirty="0"/>
        </a:p>
      </dgm:t>
    </dgm:pt>
    <dgm:pt modelId="{0E92B88A-81CB-4AEC-B268-BCEBE8C9F685}" type="parTrans" cxnId="{D48BF6A5-1C83-4810-9CB9-53995AF909CF}">
      <dgm:prSet/>
      <dgm:spPr/>
      <dgm:t>
        <a:bodyPr/>
        <a:lstStyle/>
        <a:p>
          <a:endParaRPr lang="sv-SE"/>
        </a:p>
      </dgm:t>
    </dgm:pt>
    <dgm:pt modelId="{85EB5531-1536-4066-92EF-F94EE9747F8A}" type="sibTrans" cxnId="{D48BF6A5-1C83-4810-9CB9-53995AF909CF}">
      <dgm:prSet/>
      <dgm:spPr/>
      <dgm:t>
        <a:bodyPr/>
        <a:lstStyle/>
        <a:p>
          <a:endParaRPr lang="sv-SE"/>
        </a:p>
      </dgm:t>
    </dgm:pt>
    <dgm:pt modelId="{174D08CE-6FFB-479A-95C8-8DBA52717E11}" type="pres">
      <dgm:prSet presAssocID="{04A5C01B-E0FB-450D-B03A-C4B6BE0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62CEACC-71A7-4C3C-86C9-B3A15FBBD21C}" type="pres">
      <dgm:prSet presAssocID="{794B4A0C-3DCB-45E9-8C0B-843F8B0CBE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48BF6A5-1C83-4810-9CB9-53995AF909CF}" srcId="{04A5C01B-E0FB-450D-B03A-C4B6BE0AF3CE}" destId="{794B4A0C-3DCB-45E9-8C0B-843F8B0CBE42}" srcOrd="0" destOrd="0" parTransId="{0E92B88A-81CB-4AEC-B268-BCEBE8C9F685}" sibTransId="{85EB5531-1536-4066-92EF-F94EE9747F8A}"/>
    <dgm:cxn modelId="{F8A6E3FA-BC54-4904-8F33-9FEDA992B020}" type="presOf" srcId="{04A5C01B-E0FB-450D-B03A-C4B6BE0AF3CE}" destId="{174D08CE-6FFB-479A-95C8-8DBA52717E11}" srcOrd="0" destOrd="0" presId="urn:microsoft.com/office/officeart/2005/8/layout/vList2"/>
    <dgm:cxn modelId="{BE23A993-92D1-4EBC-B144-BE5CFEE68C98}" type="presOf" srcId="{794B4A0C-3DCB-45E9-8C0B-843F8B0CBE42}" destId="{762CEACC-71A7-4C3C-86C9-B3A15FBBD21C}" srcOrd="0" destOrd="0" presId="urn:microsoft.com/office/officeart/2005/8/layout/vList2"/>
    <dgm:cxn modelId="{59DD8662-A3A3-42E6-BF16-579524556176}" type="presParOf" srcId="{174D08CE-6FFB-479A-95C8-8DBA52717E11}" destId="{762CEACC-71A7-4C3C-86C9-B3A15FBBD2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32E28B-B240-4E41-AF6B-AE5DE1B09D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07F0626-3198-4A18-902B-943442DB52D4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Viljan att peka ut den bäste är stor…bidrar rankingarna positivt, negativt, eller hur skall man se på detta?</a:t>
          </a:r>
          <a:endParaRPr lang="sv-SE" dirty="0"/>
        </a:p>
      </dgm:t>
    </dgm:pt>
    <dgm:pt modelId="{F79EA08A-CEAF-4839-9769-305FFF33B60B}" type="parTrans" cxnId="{CF3504F8-A201-412D-8A12-4277E64EFF42}">
      <dgm:prSet/>
      <dgm:spPr/>
      <dgm:t>
        <a:bodyPr/>
        <a:lstStyle/>
        <a:p>
          <a:endParaRPr lang="sv-SE"/>
        </a:p>
      </dgm:t>
    </dgm:pt>
    <dgm:pt modelId="{5D164786-371E-4BB0-A630-A41785D42164}" type="sibTrans" cxnId="{CF3504F8-A201-412D-8A12-4277E64EFF42}">
      <dgm:prSet/>
      <dgm:spPr/>
      <dgm:t>
        <a:bodyPr/>
        <a:lstStyle/>
        <a:p>
          <a:endParaRPr lang="sv-SE"/>
        </a:p>
      </dgm:t>
    </dgm:pt>
    <dgm:pt modelId="{2FF91FA6-895F-4EDC-86FC-5A2977EDCDC6}" type="pres">
      <dgm:prSet presAssocID="{CA32E28B-B240-4E41-AF6B-AE5DE1B09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A7042B1-1FB6-4F14-A5E1-EB558F2371E2}" type="pres">
      <dgm:prSet presAssocID="{607F0626-3198-4A18-902B-943442DB52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F8D905F-3176-4810-AA8B-35C7C95299B6}" type="presOf" srcId="{CA32E28B-B240-4E41-AF6B-AE5DE1B09DCF}" destId="{2FF91FA6-895F-4EDC-86FC-5A2977EDCDC6}" srcOrd="0" destOrd="0" presId="urn:microsoft.com/office/officeart/2005/8/layout/vList2"/>
    <dgm:cxn modelId="{CF3504F8-A201-412D-8A12-4277E64EFF42}" srcId="{CA32E28B-B240-4E41-AF6B-AE5DE1B09DCF}" destId="{607F0626-3198-4A18-902B-943442DB52D4}" srcOrd="0" destOrd="0" parTransId="{F79EA08A-CEAF-4839-9769-305FFF33B60B}" sibTransId="{5D164786-371E-4BB0-A630-A41785D42164}"/>
    <dgm:cxn modelId="{6D6D3A29-3605-44B2-BCA0-AB169C98D6C4}" type="presOf" srcId="{607F0626-3198-4A18-902B-943442DB52D4}" destId="{CA7042B1-1FB6-4F14-A5E1-EB558F2371E2}" srcOrd="0" destOrd="0" presId="urn:microsoft.com/office/officeart/2005/8/layout/vList2"/>
    <dgm:cxn modelId="{85EDF29A-1FBA-485D-87C2-076FA27CAFCE}" type="presParOf" srcId="{2FF91FA6-895F-4EDC-86FC-5A2977EDCDC6}" destId="{CA7042B1-1FB6-4F14-A5E1-EB558F2371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60CC73-1F2D-4627-9C84-C84DC7A116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58E7A19-3A05-4C6A-BC0E-B1FE2FCFE72F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Hur säkra kan vi vara att på att sjukhus X verkligen är bästa sjukhus?</a:t>
          </a:r>
        </a:p>
        <a:p>
          <a:pPr rtl="0"/>
          <a:r>
            <a:rPr lang="sv-SE" dirty="0" smtClean="0"/>
            <a:t>Årlig ranking av Dagens Medicin</a:t>
          </a:r>
          <a:endParaRPr lang="sv-SE" dirty="0"/>
        </a:p>
      </dgm:t>
    </dgm:pt>
    <dgm:pt modelId="{090A6691-54A8-4D88-BA70-C33C4133737A}" type="parTrans" cxnId="{3A1F54E6-16BB-4040-94C9-D931D1816BAA}">
      <dgm:prSet/>
      <dgm:spPr/>
      <dgm:t>
        <a:bodyPr/>
        <a:lstStyle/>
        <a:p>
          <a:endParaRPr lang="sv-SE"/>
        </a:p>
      </dgm:t>
    </dgm:pt>
    <dgm:pt modelId="{63AC659B-471E-447C-B084-754B1EE798F6}" type="sibTrans" cxnId="{3A1F54E6-16BB-4040-94C9-D931D1816BAA}">
      <dgm:prSet/>
      <dgm:spPr/>
      <dgm:t>
        <a:bodyPr/>
        <a:lstStyle/>
        <a:p>
          <a:endParaRPr lang="sv-SE"/>
        </a:p>
      </dgm:t>
    </dgm:pt>
    <dgm:pt modelId="{95C133CD-0183-4AD1-9A98-444244CE1A1A}" type="pres">
      <dgm:prSet presAssocID="{AA60CC73-1F2D-4627-9C84-C84DC7A116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17F4CA0B-71BE-4FFF-8CB4-5444ABB9C1C3}" type="pres">
      <dgm:prSet presAssocID="{558E7A19-3A05-4C6A-BC0E-B1FE2FCFE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A1F54E6-16BB-4040-94C9-D931D1816BAA}" srcId="{AA60CC73-1F2D-4627-9C84-C84DC7A116D0}" destId="{558E7A19-3A05-4C6A-BC0E-B1FE2FCFE72F}" srcOrd="0" destOrd="0" parTransId="{090A6691-54A8-4D88-BA70-C33C4133737A}" sibTransId="{63AC659B-471E-447C-B084-754B1EE798F6}"/>
    <dgm:cxn modelId="{3C358DEB-2156-4E3F-B056-05723BF4DCD1}" type="presOf" srcId="{558E7A19-3A05-4C6A-BC0E-B1FE2FCFE72F}" destId="{17F4CA0B-71BE-4FFF-8CB4-5444ABB9C1C3}" srcOrd="0" destOrd="0" presId="urn:microsoft.com/office/officeart/2005/8/layout/vList2"/>
    <dgm:cxn modelId="{1D884033-FF4F-4259-8357-48331AE9BCE7}" type="presOf" srcId="{AA60CC73-1F2D-4627-9C84-C84DC7A116D0}" destId="{95C133CD-0183-4AD1-9A98-444244CE1A1A}" srcOrd="0" destOrd="0" presId="urn:microsoft.com/office/officeart/2005/8/layout/vList2"/>
    <dgm:cxn modelId="{872C2318-7892-4DBD-99B4-F03C4C9235B2}" type="presParOf" srcId="{95C133CD-0183-4AD1-9A98-444244CE1A1A}" destId="{17F4CA0B-71BE-4FFF-8CB4-5444ABB9C1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347E71-D18A-4977-AC83-F400185930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E1B6C24-8689-4E15-97B0-8040348D8B1C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Kvalitetsmätningens problemställningar; för- och nackdelar?</a:t>
          </a:r>
          <a:endParaRPr lang="sv-SE" dirty="0"/>
        </a:p>
      </dgm:t>
    </dgm:pt>
    <dgm:pt modelId="{84807661-D41F-4723-9572-6CF2489C9FDC}" type="parTrans" cxnId="{03EA7843-9ADA-4807-B90D-C9B731263156}">
      <dgm:prSet/>
      <dgm:spPr/>
      <dgm:t>
        <a:bodyPr/>
        <a:lstStyle/>
        <a:p>
          <a:endParaRPr lang="sv-SE"/>
        </a:p>
      </dgm:t>
    </dgm:pt>
    <dgm:pt modelId="{F67F9F9C-AC33-4419-B01F-6AE54DE26FD6}" type="sibTrans" cxnId="{03EA7843-9ADA-4807-B90D-C9B731263156}">
      <dgm:prSet/>
      <dgm:spPr/>
      <dgm:t>
        <a:bodyPr/>
        <a:lstStyle/>
        <a:p>
          <a:endParaRPr lang="sv-SE"/>
        </a:p>
      </dgm:t>
    </dgm:pt>
    <dgm:pt modelId="{E977FBF7-A1B2-4190-9135-E1CA52C44B7D}" type="pres">
      <dgm:prSet presAssocID="{AF347E71-D18A-4977-AC83-F400185930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3CA9D67-BF4E-4DFA-946B-156A1087D6BA}" type="pres">
      <dgm:prSet presAssocID="{FE1B6C24-8689-4E15-97B0-8040348D8B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5909174-9572-417E-BA43-994CB7D4EAAA}" type="presOf" srcId="{AF347E71-D18A-4977-AC83-F40018593092}" destId="{E977FBF7-A1B2-4190-9135-E1CA52C44B7D}" srcOrd="0" destOrd="0" presId="urn:microsoft.com/office/officeart/2005/8/layout/vList2"/>
    <dgm:cxn modelId="{CB27BED6-7650-42C6-BEC7-7E729E1E659E}" type="presOf" srcId="{FE1B6C24-8689-4E15-97B0-8040348D8B1C}" destId="{93CA9D67-BF4E-4DFA-946B-156A1087D6BA}" srcOrd="0" destOrd="0" presId="urn:microsoft.com/office/officeart/2005/8/layout/vList2"/>
    <dgm:cxn modelId="{03EA7843-9ADA-4807-B90D-C9B731263156}" srcId="{AF347E71-D18A-4977-AC83-F40018593092}" destId="{FE1B6C24-8689-4E15-97B0-8040348D8B1C}" srcOrd="0" destOrd="0" parTransId="{84807661-D41F-4723-9572-6CF2489C9FDC}" sibTransId="{F67F9F9C-AC33-4419-B01F-6AE54DE26FD6}"/>
    <dgm:cxn modelId="{F1D7F2F6-60E4-476F-BE99-D25FEBD11329}" type="presParOf" srcId="{E977FBF7-A1B2-4190-9135-E1CA52C44B7D}" destId="{93CA9D67-BF4E-4DFA-946B-156A1087D6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82A4B-8DD9-4996-9193-7B353F375F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0578FAE-5F47-4551-8433-5A063190F491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Öppna kvalitetsjämförelser i Sverige 2017</a:t>
          </a:r>
          <a:endParaRPr lang="sv-SE" dirty="0"/>
        </a:p>
      </dgm:t>
    </dgm:pt>
    <dgm:pt modelId="{BF443A65-108C-4B95-BC82-A8671C64474B}" type="parTrans" cxnId="{30887AF2-FFE4-4CF6-8FF3-4AE22BA9D212}">
      <dgm:prSet/>
      <dgm:spPr/>
      <dgm:t>
        <a:bodyPr/>
        <a:lstStyle/>
        <a:p>
          <a:endParaRPr lang="sv-SE"/>
        </a:p>
      </dgm:t>
    </dgm:pt>
    <dgm:pt modelId="{82BBFBA0-E2DE-4C57-AA74-2DF06D1B0C11}" type="sibTrans" cxnId="{30887AF2-FFE4-4CF6-8FF3-4AE22BA9D212}">
      <dgm:prSet/>
      <dgm:spPr/>
      <dgm:t>
        <a:bodyPr/>
        <a:lstStyle/>
        <a:p>
          <a:endParaRPr lang="sv-SE"/>
        </a:p>
      </dgm:t>
    </dgm:pt>
    <dgm:pt modelId="{0153065D-7D01-4D53-9EF9-52B960894C02}" type="pres">
      <dgm:prSet presAssocID="{65E82A4B-8DD9-4996-9193-7B353F375F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005ED1A-62F9-4FE8-B480-9D04F758250C}" type="pres">
      <dgm:prSet presAssocID="{D0578FAE-5F47-4551-8433-5A063190F491}" presName="parentText" presStyleLbl="node1" presStyleIdx="0" presStyleCnt="1" custLinFactNeighborX="-791" custLinFactNeighborY="-409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0887AF2-FFE4-4CF6-8FF3-4AE22BA9D212}" srcId="{65E82A4B-8DD9-4996-9193-7B353F375FAF}" destId="{D0578FAE-5F47-4551-8433-5A063190F491}" srcOrd="0" destOrd="0" parTransId="{BF443A65-108C-4B95-BC82-A8671C64474B}" sibTransId="{82BBFBA0-E2DE-4C57-AA74-2DF06D1B0C11}"/>
    <dgm:cxn modelId="{D59C5199-78D3-49AB-82DE-482F7EF536DB}" type="presOf" srcId="{65E82A4B-8DD9-4996-9193-7B353F375FAF}" destId="{0153065D-7D01-4D53-9EF9-52B960894C02}" srcOrd="0" destOrd="0" presId="urn:microsoft.com/office/officeart/2005/8/layout/vList2"/>
    <dgm:cxn modelId="{765EE55A-845D-4EB7-ABF1-B05307B92508}" type="presOf" srcId="{D0578FAE-5F47-4551-8433-5A063190F491}" destId="{A005ED1A-62F9-4FE8-B480-9D04F758250C}" srcOrd="0" destOrd="0" presId="urn:microsoft.com/office/officeart/2005/8/layout/vList2"/>
    <dgm:cxn modelId="{F398AAA2-0300-40B1-9E1A-228A426EC74B}" type="presParOf" srcId="{0153065D-7D01-4D53-9EF9-52B960894C02}" destId="{A005ED1A-62F9-4FE8-B480-9D04F75825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16D91-223E-4EB1-8738-FD39492D34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5A3B204-6FDC-4EF8-A713-C7EAEA265562}" type="pres">
      <dgm:prSet presAssocID="{DC916D91-223E-4EB1-8738-FD39492D3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</dgm:ptLst>
  <dgm:cxnLst>
    <dgm:cxn modelId="{175BF998-5039-46FA-99AA-7D7261AC8C96}" type="presOf" srcId="{DC916D91-223E-4EB1-8738-FD39492D347C}" destId="{95A3B204-6FDC-4EF8-A713-C7EAEA2655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605C2-8657-4D75-86F1-8365957A7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E7CD62AC-21B0-4060-9124-71CEDAE700D8}">
      <dgm:prSet/>
      <dgm:spPr>
        <a:solidFill>
          <a:srgbClr val="002060"/>
        </a:solidFill>
      </dgm:spPr>
      <dgm:t>
        <a:bodyPr/>
        <a:lstStyle/>
        <a:p>
          <a:pPr rtl="0"/>
          <a:r>
            <a:rPr lang="sv-SE" dirty="0" smtClean="0"/>
            <a:t>Kontext är viktigt: Kopplingen riktlinjer, kvalitetsindikatorer och faktiska data är nödvändig och bra – annars bara ”statistik” </a:t>
          </a:r>
        </a:p>
        <a:p>
          <a:pPr rtl="0"/>
          <a:r>
            <a:rPr lang="sv-SE" dirty="0" smtClean="0"/>
            <a:t>Behöver gälla även på de områden där vi inte har SoS Nationella riktlinjer. Utveckling pågår för detta!</a:t>
          </a:r>
          <a:endParaRPr lang="sv-SE" dirty="0"/>
        </a:p>
      </dgm:t>
    </dgm:pt>
    <dgm:pt modelId="{AF2CEF63-99F4-467F-8160-DC8A4A3C0850}" type="parTrans" cxnId="{5BBB3F43-0E85-4DDD-8D17-7CE7DEE9BE9E}">
      <dgm:prSet/>
      <dgm:spPr/>
      <dgm:t>
        <a:bodyPr/>
        <a:lstStyle/>
        <a:p>
          <a:endParaRPr lang="sv-SE"/>
        </a:p>
      </dgm:t>
    </dgm:pt>
    <dgm:pt modelId="{E710BF0D-EFEA-48D2-8835-5F71A3DE3F23}" type="sibTrans" cxnId="{5BBB3F43-0E85-4DDD-8D17-7CE7DEE9BE9E}">
      <dgm:prSet/>
      <dgm:spPr/>
      <dgm:t>
        <a:bodyPr/>
        <a:lstStyle/>
        <a:p>
          <a:endParaRPr lang="sv-SE"/>
        </a:p>
      </dgm:t>
    </dgm:pt>
    <dgm:pt modelId="{2F1767B7-F374-44DB-8EDA-E514D4B55BEB}" type="pres">
      <dgm:prSet presAssocID="{29A605C2-8657-4D75-86F1-8365957A7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908E27C-71CF-418C-B4EF-FCD93581D353}" type="pres">
      <dgm:prSet presAssocID="{E7CD62AC-21B0-4060-9124-71CEDAE700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BBB3F43-0E85-4DDD-8D17-7CE7DEE9BE9E}" srcId="{29A605C2-8657-4D75-86F1-8365957A71CE}" destId="{E7CD62AC-21B0-4060-9124-71CEDAE700D8}" srcOrd="0" destOrd="0" parTransId="{AF2CEF63-99F4-467F-8160-DC8A4A3C0850}" sibTransId="{E710BF0D-EFEA-48D2-8835-5F71A3DE3F23}"/>
    <dgm:cxn modelId="{86EB3A44-24BA-4179-8414-51BCFA9D8509}" type="presOf" srcId="{29A605C2-8657-4D75-86F1-8365957A71CE}" destId="{2F1767B7-F374-44DB-8EDA-E514D4B55BEB}" srcOrd="0" destOrd="0" presId="urn:microsoft.com/office/officeart/2005/8/layout/vList2"/>
    <dgm:cxn modelId="{5497B5F6-4843-48AE-B2AA-326B44B7B365}" type="presOf" srcId="{E7CD62AC-21B0-4060-9124-71CEDAE700D8}" destId="{5908E27C-71CF-418C-B4EF-FCD93581D353}" srcOrd="0" destOrd="0" presId="urn:microsoft.com/office/officeart/2005/8/layout/vList2"/>
    <dgm:cxn modelId="{0A380E14-0823-46D4-9794-A040CF311629}" type="presParOf" srcId="{2F1767B7-F374-44DB-8EDA-E514D4B55BEB}" destId="{5908E27C-71CF-418C-B4EF-FCD93581D3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5E632-A49A-46D7-AF2A-51126DE263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F2A8D9-A463-452A-A2FA-9C25190FC4B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sv-SE" dirty="0" smtClean="0"/>
            <a:t>Uppföljningens komponenter </a:t>
          </a:r>
          <a:endParaRPr lang="sv-SE" dirty="0"/>
        </a:p>
      </dgm:t>
    </dgm:pt>
    <dgm:pt modelId="{2F6E655B-4033-4A0C-9974-B4C018F90286}" type="parTrans" cxnId="{725C5F73-8CC8-4895-ABDE-157D394B3374}">
      <dgm:prSet/>
      <dgm:spPr/>
      <dgm:t>
        <a:bodyPr/>
        <a:lstStyle/>
        <a:p>
          <a:endParaRPr lang="sv-SE"/>
        </a:p>
      </dgm:t>
    </dgm:pt>
    <dgm:pt modelId="{FDCA8612-388D-4640-A65B-63A7E9D322BC}" type="sibTrans" cxnId="{725C5F73-8CC8-4895-ABDE-157D394B3374}">
      <dgm:prSet/>
      <dgm:spPr/>
      <dgm:t>
        <a:bodyPr/>
        <a:lstStyle/>
        <a:p>
          <a:endParaRPr lang="sv-SE"/>
        </a:p>
      </dgm:t>
    </dgm:pt>
    <dgm:pt modelId="{F4835C94-D978-43C3-BB53-D1DBB42DCB43}" type="pres">
      <dgm:prSet presAssocID="{4D95E632-A49A-46D7-AF2A-51126DE263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C73CA63-DB4C-4745-A1E9-6A4F954060B5}" type="pres">
      <dgm:prSet presAssocID="{82F2A8D9-A463-452A-A2FA-9C25190FC4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25C5F73-8CC8-4895-ABDE-157D394B3374}" srcId="{4D95E632-A49A-46D7-AF2A-51126DE2637A}" destId="{82F2A8D9-A463-452A-A2FA-9C25190FC4B7}" srcOrd="0" destOrd="0" parTransId="{2F6E655B-4033-4A0C-9974-B4C018F90286}" sibTransId="{FDCA8612-388D-4640-A65B-63A7E9D322BC}"/>
    <dgm:cxn modelId="{9FEEA6A0-49D7-46E7-9A4E-55C1FC5988AF}" type="presOf" srcId="{82F2A8D9-A463-452A-A2FA-9C25190FC4B7}" destId="{CC73CA63-DB4C-4745-A1E9-6A4F954060B5}" srcOrd="0" destOrd="0" presId="urn:microsoft.com/office/officeart/2005/8/layout/vList2"/>
    <dgm:cxn modelId="{6C549E4E-DD87-449D-8C06-AA7608133F80}" type="presOf" srcId="{4D95E632-A49A-46D7-AF2A-51126DE2637A}" destId="{F4835C94-D978-43C3-BB53-D1DBB42DCB43}" srcOrd="0" destOrd="0" presId="urn:microsoft.com/office/officeart/2005/8/layout/vList2"/>
    <dgm:cxn modelId="{9D4D0323-ABC0-422C-A837-D22F75EAB62D}" type="presParOf" srcId="{F4835C94-D978-43C3-BB53-D1DBB42DCB43}" destId="{CC73CA63-DB4C-4745-A1E9-6A4F954060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51F59-588B-46F6-A3ED-7AB4B8B53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45CFC42-4EBA-43C7-8CA3-3123023C804C}">
      <dgm:prSet custT="1"/>
      <dgm:spPr/>
      <dgm:t>
        <a:bodyPr/>
        <a:lstStyle/>
        <a:p>
          <a:pPr rtl="0"/>
          <a:r>
            <a:rPr lang="sv-SE" sz="2000" dirty="0" smtClean="0"/>
            <a:t>Sjukdomsförekomst</a:t>
          </a:r>
          <a:endParaRPr lang="sv-SE" sz="2000" dirty="0"/>
        </a:p>
      </dgm:t>
    </dgm:pt>
    <dgm:pt modelId="{AAACCDB1-BD8B-489D-A7BD-5126D47C3B4C}" type="parTrans" cxnId="{2351AF68-4B07-4AE2-80B6-613F3FD51BC3}">
      <dgm:prSet/>
      <dgm:spPr/>
      <dgm:t>
        <a:bodyPr/>
        <a:lstStyle/>
        <a:p>
          <a:endParaRPr lang="sv-SE"/>
        </a:p>
      </dgm:t>
    </dgm:pt>
    <dgm:pt modelId="{0FFD5FFB-1D01-4D5E-B53E-76DA1EDE2FB1}" type="sibTrans" cxnId="{2351AF68-4B07-4AE2-80B6-613F3FD51BC3}">
      <dgm:prSet/>
      <dgm:spPr/>
      <dgm:t>
        <a:bodyPr/>
        <a:lstStyle/>
        <a:p>
          <a:endParaRPr lang="sv-SE"/>
        </a:p>
      </dgm:t>
    </dgm:pt>
    <dgm:pt modelId="{E20A293B-4D00-4CCA-9D16-95BCA3AFDE36}">
      <dgm:prSet custT="1"/>
      <dgm:spPr/>
      <dgm:t>
        <a:bodyPr/>
        <a:lstStyle/>
        <a:p>
          <a:pPr rtl="0"/>
          <a:r>
            <a:rPr lang="sv-SE" sz="2000" dirty="0" smtClean="0"/>
            <a:t>Levnadsvanor - hälsoläge</a:t>
          </a:r>
          <a:endParaRPr lang="sv-SE" sz="2000" dirty="0"/>
        </a:p>
      </dgm:t>
    </dgm:pt>
    <dgm:pt modelId="{33F692C5-8FE5-4FEA-86AD-F1BC0B6FC6A3}" type="parTrans" cxnId="{231715DA-8588-49E7-904D-7CFD01505032}">
      <dgm:prSet/>
      <dgm:spPr/>
      <dgm:t>
        <a:bodyPr/>
        <a:lstStyle/>
        <a:p>
          <a:endParaRPr lang="sv-SE"/>
        </a:p>
      </dgm:t>
    </dgm:pt>
    <dgm:pt modelId="{2C4668FA-80C8-4695-A500-40AA18FD666F}" type="sibTrans" cxnId="{231715DA-8588-49E7-904D-7CFD01505032}">
      <dgm:prSet/>
      <dgm:spPr/>
      <dgm:t>
        <a:bodyPr/>
        <a:lstStyle/>
        <a:p>
          <a:endParaRPr lang="sv-SE"/>
        </a:p>
      </dgm:t>
    </dgm:pt>
    <dgm:pt modelId="{B86726E8-F48C-497D-9DEB-BDCA0972A196}">
      <dgm:prSet custT="1"/>
      <dgm:spPr/>
      <dgm:t>
        <a:bodyPr/>
        <a:lstStyle/>
        <a:p>
          <a:pPr rtl="0"/>
          <a:r>
            <a:rPr lang="sv-SE" sz="2000" dirty="0" smtClean="0"/>
            <a:t>Vaccination, screening</a:t>
          </a:r>
          <a:endParaRPr lang="sv-SE" sz="2000" dirty="0"/>
        </a:p>
      </dgm:t>
    </dgm:pt>
    <dgm:pt modelId="{94C955D7-A00B-4610-83C0-154EDC1AA716}" type="parTrans" cxnId="{7D5F1118-ECB6-44A8-A0CA-66E845497FF7}">
      <dgm:prSet/>
      <dgm:spPr/>
      <dgm:t>
        <a:bodyPr/>
        <a:lstStyle/>
        <a:p>
          <a:endParaRPr lang="sv-SE"/>
        </a:p>
      </dgm:t>
    </dgm:pt>
    <dgm:pt modelId="{258252C8-2135-428C-AFBF-134A4C0A5B76}" type="sibTrans" cxnId="{7D5F1118-ECB6-44A8-A0CA-66E845497FF7}">
      <dgm:prSet/>
      <dgm:spPr/>
      <dgm:t>
        <a:bodyPr/>
        <a:lstStyle/>
        <a:p>
          <a:endParaRPr lang="sv-SE"/>
        </a:p>
      </dgm:t>
    </dgm:pt>
    <dgm:pt modelId="{CBE4716C-F762-4D03-B9F4-3636D4F93FA2}">
      <dgm:prSet custT="1"/>
      <dgm:spPr/>
      <dgm:t>
        <a:bodyPr/>
        <a:lstStyle/>
        <a:p>
          <a:pPr rtl="0"/>
          <a:r>
            <a:rPr lang="sv-SE" sz="2000" dirty="0" smtClean="0"/>
            <a:t>Befolkningens förtroende </a:t>
          </a:r>
          <a:endParaRPr lang="sv-SE" sz="2000" dirty="0"/>
        </a:p>
      </dgm:t>
    </dgm:pt>
    <dgm:pt modelId="{287E8CCE-3954-4746-9D81-5A54AD19F174}" type="parTrans" cxnId="{EFCAAA63-0E4A-4CE6-9968-53A3CE8B8728}">
      <dgm:prSet/>
      <dgm:spPr/>
      <dgm:t>
        <a:bodyPr/>
        <a:lstStyle/>
        <a:p>
          <a:endParaRPr lang="sv-SE"/>
        </a:p>
      </dgm:t>
    </dgm:pt>
    <dgm:pt modelId="{4766153E-DB05-4283-8FEA-8FD5B5DD39C4}" type="sibTrans" cxnId="{EFCAAA63-0E4A-4CE6-9968-53A3CE8B8728}">
      <dgm:prSet/>
      <dgm:spPr/>
      <dgm:t>
        <a:bodyPr/>
        <a:lstStyle/>
        <a:p>
          <a:endParaRPr lang="sv-SE"/>
        </a:p>
      </dgm:t>
    </dgm:pt>
    <dgm:pt modelId="{27E6FDFD-EC0E-497D-AB43-37D727A0A178}">
      <dgm:prSet custT="1"/>
      <dgm:spPr/>
      <dgm:t>
        <a:bodyPr/>
        <a:lstStyle/>
        <a:p>
          <a:pPr rtl="0"/>
          <a:r>
            <a:rPr lang="sv-SE" sz="2000" dirty="0" smtClean="0"/>
            <a:t>Patienterfarenheter</a:t>
          </a:r>
          <a:endParaRPr lang="sv-SE" sz="2000" dirty="0"/>
        </a:p>
      </dgm:t>
    </dgm:pt>
    <dgm:pt modelId="{EC0F0D37-A3FD-4129-9BDA-3B52F2C677BF}" type="parTrans" cxnId="{E0D5E1A5-D3BA-4823-9B01-C5EE22AA0368}">
      <dgm:prSet/>
      <dgm:spPr/>
      <dgm:t>
        <a:bodyPr/>
        <a:lstStyle/>
        <a:p>
          <a:endParaRPr lang="sv-SE"/>
        </a:p>
      </dgm:t>
    </dgm:pt>
    <dgm:pt modelId="{15E8A7FE-379B-481E-A08A-A6016C2E0B6F}" type="sibTrans" cxnId="{E0D5E1A5-D3BA-4823-9B01-C5EE22AA0368}">
      <dgm:prSet/>
      <dgm:spPr/>
      <dgm:t>
        <a:bodyPr/>
        <a:lstStyle/>
        <a:p>
          <a:endParaRPr lang="sv-SE"/>
        </a:p>
      </dgm:t>
    </dgm:pt>
    <dgm:pt modelId="{F7BD7152-C541-457B-84EA-AA13EFF3FB53}">
      <dgm:prSet custT="1"/>
      <dgm:spPr/>
      <dgm:t>
        <a:bodyPr/>
        <a:lstStyle/>
        <a:p>
          <a:pPr rtl="0"/>
          <a:r>
            <a:rPr lang="sv-SE" sz="2000" dirty="0" smtClean="0"/>
            <a:t>Tillgänglighet - väntetider</a:t>
          </a:r>
          <a:endParaRPr lang="sv-SE" sz="2000" dirty="0"/>
        </a:p>
      </dgm:t>
    </dgm:pt>
    <dgm:pt modelId="{C22AC7D4-DF4A-41AA-B09F-CC7ADEE72E2E}" type="parTrans" cxnId="{DB7A8668-C610-4919-84BC-B3DDDEEBA937}">
      <dgm:prSet/>
      <dgm:spPr/>
      <dgm:t>
        <a:bodyPr/>
        <a:lstStyle/>
        <a:p>
          <a:endParaRPr lang="sv-SE"/>
        </a:p>
      </dgm:t>
    </dgm:pt>
    <dgm:pt modelId="{C349C2F3-B17A-4A16-9734-DBED022DFA20}" type="sibTrans" cxnId="{DB7A8668-C610-4919-84BC-B3DDDEEBA937}">
      <dgm:prSet/>
      <dgm:spPr/>
      <dgm:t>
        <a:bodyPr/>
        <a:lstStyle/>
        <a:p>
          <a:endParaRPr lang="sv-SE"/>
        </a:p>
      </dgm:t>
    </dgm:pt>
    <dgm:pt modelId="{7295BD2C-B70D-4266-BDF3-9036FBFEDFB3}">
      <dgm:prSet custT="1"/>
      <dgm:spPr/>
      <dgm:t>
        <a:bodyPr/>
        <a:lstStyle/>
        <a:p>
          <a:pPr rtl="0"/>
          <a:r>
            <a:rPr lang="sv-SE" sz="2000" dirty="0" smtClean="0"/>
            <a:t>Kostnader och produktivitet</a:t>
          </a:r>
          <a:endParaRPr lang="sv-SE" sz="2000" dirty="0"/>
        </a:p>
      </dgm:t>
    </dgm:pt>
    <dgm:pt modelId="{00F7F44F-BC29-4237-926F-276BEF6BA466}" type="parTrans" cxnId="{B99DB5F4-B50C-40C5-87CE-8E130E56BF31}">
      <dgm:prSet/>
      <dgm:spPr/>
      <dgm:t>
        <a:bodyPr/>
        <a:lstStyle/>
        <a:p>
          <a:endParaRPr lang="sv-SE"/>
        </a:p>
      </dgm:t>
    </dgm:pt>
    <dgm:pt modelId="{BBC474A9-6F23-402D-8DF4-6DBE9734D50B}" type="sibTrans" cxnId="{B99DB5F4-B50C-40C5-87CE-8E130E56BF31}">
      <dgm:prSet/>
      <dgm:spPr/>
      <dgm:t>
        <a:bodyPr/>
        <a:lstStyle/>
        <a:p>
          <a:endParaRPr lang="sv-SE"/>
        </a:p>
      </dgm:t>
    </dgm:pt>
    <dgm:pt modelId="{1902ED53-8A25-458F-AB3E-1421FB793122}">
      <dgm:prSet custT="1"/>
      <dgm:spPr/>
      <dgm:t>
        <a:bodyPr/>
        <a:lstStyle/>
        <a:p>
          <a:pPr rtl="0"/>
          <a:r>
            <a:rPr lang="sv-SE" sz="2000" dirty="0" smtClean="0"/>
            <a:t>Resursanvändning</a:t>
          </a:r>
          <a:endParaRPr lang="sv-SE" sz="2000" dirty="0"/>
        </a:p>
      </dgm:t>
    </dgm:pt>
    <dgm:pt modelId="{EF32F483-9897-4E07-B037-BD30ED61DB3D}" type="parTrans" cxnId="{67B2613C-8341-454D-B31C-D96460D79378}">
      <dgm:prSet/>
      <dgm:spPr/>
      <dgm:t>
        <a:bodyPr/>
        <a:lstStyle/>
        <a:p>
          <a:endParaRPr lang="sv-SE"/>
        </a:p>
      </dgm:t>
    </dgm:pt>
    <dgm:pt modelId="{FE7559D9-DAFB-4192-BCDB-D067AB14E07F}" type="sibTrans" cxnId="{67B2613C-8341-454D-B31C-D96460D79378}">
      <dgm:prSet/>
      <dgm:spPr/>
      <dgm:t>
        <a:bodyPr/>
        <a:lstStyle/>
        <a:p>
          <a:endParaRPr lang="sv-SE"/>
        </a:p>
      </dgm:t>
    </dgm:pt>
    <dgm:pt modelId="{64C31210-CB5F-4915-B1AA-8738065A21E5}">
      <dgm:prSet custT="1"/>
      <dgm:spPr/>
      <dgm:t>
        <a:bodyPr/>
        <a:lstStyle/>
        <a:p>
          <a:pPr rtl="0"/>
          <a:r>
            <a:rPr lang="sv-SE" sz="2000" dirty="0" smtClean="0"/>
            <a:t>Befolkningens vårdkonsumtion </a:t>
          </a:r>
          <a:endParaRPr lang="sv-SE" sz="2000" dirty="0"/>
        </a:p>
      </dgm:t>
    </dgm:pt>
    <dgm:pt modelId="{67F47AB7-99AB-4510-9AD4-399C7D503774}" type="parTrans" cxnId="{61D7811B-C2E3-455B-BBF5-AD958B43DCF7}">
      <dgm:prSet/>
      <dgm:spPr/>
      <dgm:t>
        <a:bodyPr/>
        <a:lstStyle/>
        <a:p>
          <a:endParaRPr lang="sv-SE"/>
        </a:p>
      </dgm:t>
    </dgm:pt>
    <dgm:pt modelId="{14D47BC4-85EB-406B-8361-9573E8479C87}" type="sibTrans" cxnId="{61D7811B-C2E3-455B-BBF5-AD958B43DCF7}">
      <dgm:prSet/>
      <dgm:spPr/>
      <dgm:t>
        <a:bodyPr/>
        <a:lstStyle/>
        <a:p>
          <a:endParaRPr lang="sv-SE"/>
        </a:p>
      </dgm:t>
    </dgm:pt>
    <dgm:pt modelId="{6346988A-DD58-4FB1-B3CC-71ADE89B8205}">
      <dgm:prSet custT="1"/>
      <dgm:spPr/>
      <dgm:t>
        <a:bodyPr/>
        <a:lstStyle/>
        <a:p>
          <a:pPr rtl="0"/>
          <a:r>
            <a:rPr lang="sv-SE" sz="2000" b="1" dirty="0" smtClean="0"/>
            <a:t>”</a:t>
          </a:r>
          <a:r>
            <a:rPr lang="sv-SE" sz="2000" b="0" dirty="0" smtClean="0"/>
            <a:t>Medicinsk” </a:t>
          </a:r>
          <a:r>
            <a:rPr lang="sv-SE" sz="2000" b="1" dirty="0" smtClean="0"/>
            <a:t>kvalitet</a:t>
          </a:r>
          <a:endParaRPr lang="sv-SE" sz="2000" dirty="0"/>
        </a:p>
      </dgm:t>
    </dgm:pt>
    <dgm:pt modelId="{C61C9E6B-28D0-4547-AF9A-21AB95AE6E12}" type="parTrans" cxnId="{43A77D93-238B-4E6E-8BCC-A47C5BC8FFA0}">
      <dgm:prSet/>
      <dgm:spPr/>
      <dgm:t>
        <a:bodyPr/>
        <a:lstStyle/>
        <a:p>
          <a:endParaRPr lang="sv-SE"/>
        </a:p>
      </dgm:t>
    </dgm:pt>
    <dgm:pt modelId="{BFC817B9-D285-4867-8B89-2721776E7583}" type="sibTrans" cxnId="{43A77D93-238B-4E6E-8BCC-A47C5BC8FFA0}">
      <dgm:prSet/>
      <dgm:spPr/>
      <dgm:t>
        <a:bodyPr/>
        <a:lstStyle/>
        <a:p>
          <a:endParaRPr lang="sv-SE"/>
        </a:p>
      </dgm:t>
    </dgm:pt>
    <dgm:pt modelId="{DEC50929-9598-4847-9DBF-A17E6244888C}">
      <dgm:prSet custT="1"/>
      <dgm:spPr/>
      <dgm:t>
        <a:bodyPr/>
        <a:lstStyle/>
        <a:p>
          <a:pPr rtl="0"/>
          <a:r>
            <a:rPr lang="sv-SE" sz="2000" dirty="0" smtClean="0"/>
            <a:t>Patientrapporterade resultat</a:t>
          </a:r>
          <a:endParaRPr lang="sv-SE" sz="2000" dirty="0"/>
        </a:p>
      </dgm:t>
    </dgm:pt>
    <dgm:pt modelId="{746F0884-2E32-4F2B-88E9-742B47E421D8}" type="parTrans" cxnId="{131A9BB7-A810-4D5A-9662-0181E5869E09}">
      <dgm:prSet/>
      <dgm:spPr/>
      <dgm:t>
        <a:bodyPr/>
        <a:lstStyle/>
        <a:p>
          <a:endParaRPr lang="sv-SE"/>
        </a:p>
      </dgm:t>
    </dgm:pt>
    <dgm:pt modelId="{B96A1264-74D1-4FB9-94DA-1897F1C557C7}" type="sibTrans" cxnId="{131A9BB7-A810-4D5A-9662-0181E5869E09}">
      <dgm:prSet/>
      <dgm:spPr/>
      <dgm:t>
        <a:bodyPr/>
        <a:lstStyle/>
        <a:p>
          <a:endParaRPr lang="sv-SE"/>
        </a:p>
      </dgm:t>
    </dgm:pt>
    <dgm:pt modelId="{D447D865-F028-4C89-9AF6-34EA9D057F49}" type="pres">
      <dgm:prSet presAssocID="{4B251F59-588B-46F6-A3ED-7AB4B8B53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B313CDA-E7C4-438B-8174-0FF47BCC7138}" type="pres">
      <dgm:prSet presAssocID="{F45CFC42-4EBA-43C7-8CA3-3123023C804C}" presName="linNode" presStyleCnt="0"/>
      <dgm:spPr/>
      <dgm:t>
        <a:bodyPr/>
        <a:lstStyle/>
        <a:p>
          <a:endParaRPr lang="sv-SE"/>
        </a:p>
      </dgm:t>
    </dgm:pt>
    <dgm:pt modelId="{99EDB25B-BBB0-46B6-9031-AEAB899F2573}" type="pres">
      <dgm:prSet presAssocID="{F45CFC42-4EBA-43C7-8CA3-3123023C804C}" presName="parentText" presStyleLbl="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4B8D09D-F4E7-4D08-BB0B-26915B388BA1}" type="pres">
      <dgm:prSet presAssocID="{0FFD5FFB-1D01-4D5E-B53E-76DA1EDE2FB1}" presName="sp" presStyleCnt="0"/>
      <dgm:spPr/>
      <dgm:t>
        <a:bodyPr/>
        <a:lstStyle/>
        <a:p>
          <a:endParaRPr lang="sv-SE"/>
        </a:p>
      </dgm:t>
    </dgm:pt>
    <dgm:pt modelId="{4743B3EE-0BFF-4CD6-AB8F-6C3DFDFB1E77}" type="pres">
      <dgm:prSet presAssocID="{E20A293B-4D00-4CCA-9D16-95BCA3AFDE36}" presName="linNode" presStyleCnt="0"/>
      <dgm:spPr/>
      <dgm:t>
        <a:bodyPr/>
        <a:lstStyle/>
        <a:p>
          <a:endParaRPr lang="sv-SE"/>
        </a:p>
      </dgm:t>
    </dgm:pt>
    <dgm:pt modelId="{F908D317-1AF7-4ABD-BA16-772C063AEDF7}" type="pres">
      <dgm:prSet presAssocID="{E20A293B-4D00-4CCA-9D16-95BCA3AFDE36}" presName="parentText" presStyleLbl="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19E8496-9A18-4EA1-B096-BA72E1F2160A}" type="pres">
      <dgm:prSet presAssocID="{2C4668FA-80C8-4695-A500-40AA18FD666F}" presName="sp" presStyleCnt="0"/>
      <dgm:spPr/>
      <dgm:t>
        <a:bodyPr/>
        <a:lstStyle/>
        <a:p>
          <a:endParaRPr lang="sv-SE"/>
        </a:p>
      </dgm:t>
    </dgm:pt>
    <dgm:pt modelId="{D8A301E7-FA9C-4122-92EE-66E786F813BD}" type="pres">
      <dgm:prSet presAssocID="{B86726E8-F48C-497D-9DEB-BDCA0972A196}" presName="linNode" presStyleCnt="0"/>
      <dgm:spPr/>
      <dgm:t>
        <a:bodyPr/>
        <a:lstStyle/>
        <a:p>
          <a:endParaRPr lang="sv-SE"/>
        </a:p>
      </dgm:t>
    </dgm:pt>
    <dgm:pt modelId="{34857806-1117-44B8-86C0-FCA2765753DB}" type="pres">
      <dgm:prSet presAssocID="{B86726E8-F48C-497D-9DEB-BDCA0972A196}" presName="parentText" presStyleLbl="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4667E0-B0C9-4251-BA7C-FB8B40F25146}" type="pres">
      <dgm:prSet presAssocID="{258252C8-2135-428C-AFBF-134A4C0A5B76}" presName="sp" presStyleCnt="0"/>
      <dgm:spPr/>
      <dgm:t>
        <a:bodyPr/>
        <a:lstStyle/>
        <a:p>
          <a:endParaRPr lang="sv-SE"/>
        </a:p>
      </dgm:t>
    </dgm:pt>
    <dgm:pt modelId="{B2ED4E84-75F7-4195-A075-6D2A2BA049EB}" type="pres">
      <dgm:prSet presAssocID="{CBE4716C-F762-4D03-B9F4-3636D4F93FA2}" presName="linNode" presStyleCnt="0"/>
      <dgm:spPr/>
      <dgm:t>
        <a:bodyPr/>
        <a:lstStyle/>
        <a:p>
          <a:endParaRPr lang="sv-SE"/>
        </a:p>
      </dgm:t>
    </dgm:pt>
    <dgm:pt modelId="{6DDD718E-FD41-4FD8-AC03-9FB5AEE8327C}" type="pres">
      <dgm:prSet presAssocID="{CBE4716C-F762-4D03-B9F4-3636D4F93FA2}" presName="parentText" presStyleLbl="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C7C5E2B-D9F8-47F2-8D95-2BD1DC620632}" type="pres">
      <dgm:prSet presAssocID="{4766153E-DB05-4283-8FEA-8FD5B5DD39C4}" presName="sp" presStyleCnt="0"/>
      <dgm:spPr/>
      <dgm:t>
        <a:bodyPr/>
        <a:lstStyle/>
        <a:p>
          <a:endParaRPr lang="sv-SE"/>
        </a:p>
      </dgm:t>
    </dgm:pt>
    <dgm:pt modelId="{411A4DAB-2364-400A-A031-3EA1DEA3EA6C}" type="pres">
      <dgm:prSet presAssocID="{27E6FDFD-EC0E-497D-AB43-37D727A0A178}" presName="linNode" presStyleCnt="0"/>
      <dgm:spPr/>
      <dgm:t>
        <a:bodyPr/>
        <a:lstStyle/>
        <a:p>
          <a:endParaRPr lang="sv-SE"/>
        </a:p>
      </dgm:t>
    </dgm:pt>
    <dgm:pt modelId="{DDE43119-DD07-4C2E-B30F-3624C5E14801}" type="pres">
      <dgm:prSet presAssocID="{27E6FDFD-EC0E-497D-AB43-37D727A0A178}" presName="parentText" presStyleLbl="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D67C2F5-A3CA-4FB9-92F3-3796D4126B64}" type="pres">
      <dgm:prSet presAssocID="{15E8A7FE-379B-481E-A08A-A6016C2E0B6F}" presName="sp" presStyleCnt="0"/>
      <dgm:spPr/>
      <dgm:t>
        <a:bodyPr/>
        <a:lstStyle/>
        <a:p>
          <a:endParaRPr lang="sv-SE"/>
        </a:p>
      </dgm:t>
    </dgm:pt>
    <dgm:pt modelId="{5CA68AAA-C23B-46FA-AB44-67742CBF4FAA}" type="pres">
      <dgm:prSet presAssocID="{F7BD7152-C541-457B-84EA-AA13EFF3FB53}" presName="linNode" presStyleCnt="0"/>
      <dgm:spPr/>
      <dgm:t>
        <a:bodyPr/>
        <a:lstStyle/>
        <a:p>
          <a:endParaRPr lang="sv-SE"/>
        </a:p>
      </dgm:t>
    </dgm:pt>
    <dgm:pt modelId="{5F58D1C4-D70F-4AFE-84BD-836E187E0E99}" type="pres">
      <dgm:prSet presAssocID="{F7BD7152-C541-457B-84EA-AA13EFF3FB53}" presName="parentText" presStyleLbl="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291025-D694-495C-8F72-B65913F711B0}" type="pres">
      <dgm:prSet presAssocID="{C349C2F3-B17A-4A16-9734-DBED022DFA20}" presName="sp" presStyleCnt="0"/>
      <dgm:spPr/>
      <dgm:t>
        <a:bodyPr/>
        <a:lstStyle/>
        <a:p>
          <a:endParaRPr lang="sv-SE"/>
        </a:p>
      </dgm:t>
    </dgm:pt>
    <dgm:pt modelId="{8D93A757-E2F2-4AEE-992D-A60CA8F45616}" type="pres">
      <dgm:prSet presAssocID="{7295BD2C-B70D-4266-BDF3-9036FBFEDFB3}" presName="linNode" presStyleCnt="0"/>
      <dgm:spPr/>
      <dgm:t>
        <a:bodyPr/>
        <a:lstStyle/>
        <a:p>
          <a:endParaRPr lang="sv-SE"/>
        </a:p>
      </dgm:t>
    </dgm:pt>
    <dgm:pt modelId="{ED7F9220-299E-43EE-B7F0-AA68BEFE82B2}" type="pres">
      <dgm:prSet presAssocID="{7295BD2C-B70D-4266-BDF3-9036FBFEDFB3}" presName="parentText" presStyleLbl="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45E7E39-1C6F-491F-BAD0-BF1EC73FBAC5}" type="pres">
      <dgm:prSet presAssocID="{BBC474A9-6F23-402D-8DF4-6DBE9734D50B}" presName="sp" presStyleCnt="0"/>
      <dgm:spPr/>
      <dgm:t>
        <a:bodyPr/>
        <a:lstStyle/>
        <a:p>
          <a:endParaRPr lang="sv-SE"/>
        </a:p>
      </dgm:t>
    </dgm:pt>
    <dgm:pt modelId="{9E7F95B9-6390-415C-895A-BB2C6F105510}" type="pres">
      <dgm:prSet presAssocID="{1902ED53-8A25-458F-AB3E-1421FB793122}" presName="linNode" presStyleCnt="0"/>
      <dgm:spPr/>
      <dgm:t>
        <a:bodyPr/>
        <a:lstStyle/>
        <a:p>
          <a:endParaRPr lang="sv-SE"/>
        </a:p>
      </dgm:t>
    </dgm:pt>
    <dgm:pt modelId="{2BE01A17-DF8B-4EF5-AD55-5285EEB07E07}" type="pres">
      <dgm:prSet presAssocID="{1902ED53-8A25-458F-AB3E-1421FB793122}" presName="parentText" presStyleLbl="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2A9C8A-1726-4E66-ADD5-7AFD7557724B}" type="pres">
      <dgm:prSet presAssocID="{FE7559D9-DAFB-4192-BCDB-D067AB14E07F}" presName="sp" presStyleCnt="0"/>
      <dgm:spPr/>
      <dgm:t>
        <a:bodyPr/>
        <a:lstStyle/>
        <a:p>
          <a:endParaRPr lang="sv-SE"/>
        </a:p>
      </dgm:t>
    </dgm:pt>
    <dgm:pt modelId="{3E797D8A-7AB7-463A-8974-4417A3FC9C3F}" type="pres">
      <dgm:prSet presAssocID="{64C31210-CB5F-4915-B1AA-8738065A21E5}" presName="linNode" presStyleCnt="0"/>
      <dgm:spPr/>
      <dgm:t>
        <a:bodyPr/>
        <a:lstStyle/>
        <a:p>
          <a:endParaRPr lang="sv-SE"/>
        </a:p>
      </dgm:t>
    </dgm:pt>
    <dgm:pt modelId="{6521FB23-E83F-455B-B0F2-FB99B5E39569}" type="pres">
      <dgm:prSet presAssocID="{64C31210-CB5F-4915-B1AA-8738065A21E5}" presName="parentText" presStyleLbl="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E81C22-FFB9-4E6B-8ADD-ED111347D15A}" type="pres">
      <dgm:prSet presAssocID="{14D47BC4-85EB-406B-8361-9573E8479C87}" presName="sp" presStyleCnt="0"/>
      <dgm:spPr/>
      <dgm:t>
        <a:bodyPr/>
        <a:lstStyle/>
        <a:p>
          <a:endParaRPr lang="sv-SE"/>
        </a:p>
      </dgm:t>
    </dgm:pt>
    <dgm:pt modelId="{45B0B54E-A2CC-485C-9546-67FDF961AC05}" type="pres">
      <dgm:prSet presAssocID="{6346988A-DD58-4FB1-B3CC-71ADE89B8205}" presName="linNode" presStyleCnt="0"/>
      <dgm:spPr/>
      <dgm:t>
        <a:bodyPr/>
        <a:lstStyle/>
        <a:p>
          <a:endParaRPr lang="sv-SE"/>
        </a:p>
      </dgm:t>
    </dgm:pt>
    <dgm:pt modelId="{C1841E79-8B04-40F8-B1DD-18B4E007C015}" type="pres">
      <dgm:prSet presAssocID="{6346988A-DD58-4FB1-B3CC-71ADE89B8205}" presName="parentText" presStyleLbl="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BB1158A-EECC-48F9-963B-DEAE325EB0DD}" type="pres">
      <dgm:prSet presAssocID="{BFC817B9-D285-4867-8B89-2721776E7583}" presName="sp" presStyleCnt="0"/>
      <dgm:spPr/>
      <dgm:t>
        <a:bodyPr/>
        <a:lstStyle/>
        <a:p>
          <a:endParaRPr lang="sv-SE"/>
        </a:p>
      </dgm:t>
    </dgm:pt>
    <dgm:pt modelId="{A78A4857-B30A-4E54-B7D8-D83C0D64DCE0}" type="pres">
      <dgm:prSet presAssocID="{DEC50929-9598-4847-9DBF-A17E6244888C}" presName="linNode" presStyleCnt="0"/>
      <dgm:spPr/>
      <dgm:t>
        <a:bodyPr/>
        <a:lstStyle/>
        <a:p>
          <a:endParaRPr lang="sv-SE"/>
        </a:p>
      </dgm:t>
    </dgm:pt>
    <dgm:pt modelId="{90E79F91-8FA5-43CD-8068-D86C10B7A7CC}" type="pres">
      <dgm:prSet presAssocID="{DEC50929-9598-4847-9DBF-A17E6244888C}" presName="parentText" presStyleLbl="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48F01C7-4A32-46A3-BB33-5E3392413B59}" type="presOf" srcId="{F45CFC42-4EBA-43C7-8CA3-3123023C804C}" destId="{99EDB25B-BBB0-46B6-9031-AEAB899F2573}" srcOrd="0" destOrd="0" presId="urn:microsoft.com/office/officeart/2005/8/layout/vList5"/>
    <dgm:cxn modelId="{98234264-FF53-4F9F-B188-B3A97A9AA393}" type="presOf" srcId="{7295BD2C-B70D-4266-BDF3-9036FBFEDFB3}" destId="{ED7F9220-299E-43EE-B7F0-AA68BEFE82B2}" srcOrd="0" destOrd="0" presId="urn:microsoft.com/office/officeart/2005/8/layout/vList5"/>
    <dgm:cxn modelId="{131A9BB7-A810-4D5A-9662-0181E5869E09}" srcId="{4B251F59-588B-46F6-A3ED-7AB4B8B53029}" destId="{DEC50929-9598-4847-9DBF-A17E6244888C}" srcOrd="10" destOrd="0" parTransId="{746F0884-2E32-4F2B-88E9-742B47E421D8}" sibTransId="{B96A1264-74D1-4FB9-94DA-1897F1C557C7}"/>
    <dgm:cxn modelId="{EFCAAA63-0E4A-4CE6-9968-53A3CE8B8728}" srcId="{4B251F59-588B-46F6-A3ED-7AB4B8B53029}" destId="{CBE4716C-F762-4D03-B9F4-3636D4F93FA2}" srcOrd="3" destOrd="0" parTransId="{287E8CCE-3954-4746-9D81-5A54AD19F174}" sibTransId="{4766153E-DB05-4283-8FEA-8FD5B5DD39C4}"/>
    <dgm:cxn modelId="{67B2613C-8341-454D-B31C-D96460D79378}" srcId="{4B251F59-588B-46F6-A3ED-7AB4B8B53029}" destId="{1902ED53-8A25-458F-AB3E-1421FB793122}" srcOrd="7" destOrd="0" parTransId="{EF32F483-9897-4E07-B037-BD30ED61DB3D}" sibTransId="{FE7559D9-DAFB-4192-BCDB-D067AB14E07F}"/>
    <dgm:cxn modelId="{54684022-FAA8-414D-B923-92E6A9E51D47}" type="presOf" srcId="{64C31210-CB5F-4915-B1AA-8738065A21E5}" destId="{6521FB23-E83F-455B-B0F2-FB99B5E39569}" srcOrd="0" destOrd="0" presId="urn:microsoft.com/office/officeart/2005/8/layout/vList5"/>
    <dgm:cxn modelId="{34193CF5-6656-4BDB-ABC1-685FA3A8C825}" type="presOf" srcId="{E20A293B-4D00-4CCA-9D16-95BCA3AFDE36}" destId="{F908D317-1AF7-4ABD-BA16-772C063AEDF7}" srcOrd="0" destOrd="0" presId="urn:microsoft.com/office/officeart/2005/8/layout/vList5"/>
    <dgm:cxn modelId="{5968FFC7-B0FA-4986-98F6-9938BFBEA299}" type="presOf" srcId="{6346988A-DD58-4FB1-B3CC-71ADE89B8205}" destId="{C1841E79-8B04-40F8-B1DD-18B4E007C015}" srcOrd="0" destOrd="0" presId="urn:microsoft.com/office/officeart/2005/8/layout/vList5"/>
    <dgm:cxn modelId="{231715DA-8588-49E7-904D-7CFD01505032}" srcId="{4B251F59-588B-46F6-A3ED-7AB4B8B53029}" destId="{E20A293B-4D00-4CCA-9D16-95BCA3AFDE36}" srcOrd="1" destOrd="0" parTransId="{33F692C5-8FE5-4FEA-86AD-F1BC0B6FC6A3}" sibTransId="{2C4668FA-80C8-4695-A500-40AA18FD666F}"/>
    <dgm:cxn modelId="{2351AF68-4B07-4AE2-80B6-613F3FD51BC3}" srcId="{4B251F59-588B-46F6-A3ED-7AB4B8B53029}" destId="{F45CFC42-4EBA-43C7-8CA3-3123023C804C}" srcOrd="0" destOrd="0" parTransId="{AAACCDB1-BD8B-489D-A7BD-5126D47C3B4C}" sibTransId="{0FFD5FFB-1D01-4D5E-B53E-76DA1EDE2FB1}"/>
    <dgm:cxn modelId="{2E80EB0D-A8DD-458D-8EBE-17533F8450C9}" type="presOf" srcId="{CBE4716C-F762-4D03-B9F4-3636D4F93FA2}" destId="{6DDD718E-FD41-4FD8-AC03-9FB5AEE8327C}" srcOrd="0" destOrd="0" presId="urn:microsoft.com/office/officeart/2005/8/layout/vList5"/>
    <dgm:cxn modelId="{727B3ADC-0535-4505-8851-E086BEAF7697}" type="presOf" srcId="{1902ED53-8A25-458F-AB3E-1421FB793122}" destId="{2BE01A17-DF8B-4EF5-AD55-5285EEB07E07}" srcOrd="0" destOrd="0" presId="urn:microsoft.com/office/officeart/2005/8/layout/vList5"/>
    <dgm:cxn modelId="{6C9FED94-D33F-433F-A480-C55AC2F68B5B}" type="presOf" srcId="{B86726E8-F48C-497D-9DEB-BDCA0972A196}" destId="{34857806-1117-44B8-86C0-FCA2765753DB}" srcOrd="0" destOrd="0" presId="urn:microsoft.com/office/officeart/2005/8/layout/vList5"/>
    <dgm:cxn modelId="{43A77D93-238B-4E6E-8BCC-A47C5BC8FFA0}" srcId="{4B251F59-588B-46F6-A3ED-7AB4B8B53029}" destId="{6346988A-DD58-4FB1-B3CC-71ADE89B8205}" srcOrd="9" destOrd="0" parTransId="{C61C9E6B-28D0-4547-AF9A-21AB95AE6E12}" sibTransId="{BFC817B9-D285-4867-8B89-2721776E7583}"/>
    <dgm:cxn modelId="{E0D5E1A5-D3BA-4823-9B01-C5EE22AA0368}" srcId="{4B251F59-588B-46F6-A3ED-7AB4B8B53029}" destId="{27E6FDFD-EC0E-497D-AB43-37D727A0A178}" srcOrd="4" destOrd="0" parTransId="{EC0F0D37-A3FD-4129-9BDA-3B52F2C677BF}" sibTransId="{15E8A7FE-379B-481E-A08A-A6016C2E0B6F}"/>
    <dgm:cxn modelId="{34C8D106-83BC-40B7-B16B-D8A6A984D751}" type="presOf" srcId="{F7BD7152-C541-457B-84EA-AA13EFF3FB53}" destId="{5F58D1C4-D70F-4AFE-84BD-836E187E0E99}" srcOrd="0" destOrd="0" presId="urn:microsoft.com/office/officeart/2005/8/layout/vList5"/>
    <dgm:cxn modelId="{3571EA84-D0CB-491B-8357-2D019E970E62}" type="presOf" srcId="{4B251F59-588B-46F6-A3ED-7AB4B8B53029}" destId="{D447D865-F028-4C89-9AF6-34EA9D057F49}" srcOrd="0" destOrd="0" presId="urn:microsoft.com/office/officeart/2005/8/layout/vList5"/>
    <dgm:cxn modelId="{DB7A8668-C610-4919-84BC-B3DDDEEBA937}" srcId="{4B251F59-588B-46F6-A3ED-7AB4B8B53029}" destId="{F7BD7152-C541-457B-84EA-AA13EFF3FB53}" srcOrd="5" destOrd="0" parTransId="{C22AC7D4-DF4A-41AA-B09F-CC7ADEE72E2E}" sibTransId="{C349C2F3-B17A-4A16-9734-DBED022DFA20}"/>
    <dgm:cxn modelId="{7D5F1118-ECB6-44A8-A0CA-66E845497FF7}" srcId="{4B251F59-588B-46F6-A3ED-7AB4B8B53029}" destId="{B86726E8-F48C-497D-9DEB-BDCA0972A196}" srcOrd="2" destOrd="0" parTransId="{94C955D7-A00B-4610-83C0-154EDC1AA716}" sibTransId="{258252C8-2135-428C-AFBF-134A4C0A5B76}"/>
    <dgm:cxn modelId="{FD7BEB29-2DC0-4D52-88B6-E7AF09ECB51D}" type="presOf" srcId="{27E6FDFD-EC0E-497D-AB43-37D727A0A178}" destId="{DDE43119-DD07-4C2E-B30F-3624C5E14801}" srcOrd="0" destOrd="0" presId="urn:microsoft.com/office/officeart/2005/8/layout/vList5"/>
    <dgm:cxn modelId="{9BB8DAEF-4F3E-4F3E-A6AB-C622626649AB}" type="presOf" srcId="{DEC50929-9598-4847-9DBF-A17E6244888C}" destId="{90E79F91-8FA5-43CD-8068-D86C10B7A7CC}" srcOrd="0" destOrd="0" presId="urn:microsoft.com/office/officeart/2005/8/layout/vList5"/>
    <dgm:cxn modelId="{B99DB5F4-B50C-40C5-87CE-8E130E56BF31}" srcId="{4B251F59-588B-46F6-A3ED-7AB4B8B53029}" destId="{7295BD2C-B70D-4266-BDF3-9036FBFEDFB3}" srcOrd="6" destOrd="0" parTransId="{00F7F44F-BC29-4237-926F-276BEF6BA466}" sibTransId="{BBC474A9-6F23-402D-8DF4-6DBE9734D50B}"/>
    <dgm:cxn modelId="{61D7811B-C2E3-455B-BBF5-AD958B43DCF7}" srcId="{4B251F59-588B-46F6-A3ED-7AB4B8B53029}" destId="{64C31210-CB5F-4915-B1AA-8738065A21E5}" srcOrd="8" destOrd="0" parTransId="{67F47AB7-99AB-4510-9AD4-399C7D503774}" sibTransId="{14D47BC4-85EB-406B-8361-9573E8479C87}"/>
    <dgm:cxn modelId="{A219DC9B-4B27-47D2-A322-176BF9289A72}" type="presParOf" srcId="{D447D865-F028-4C89-9AF6-34EA9D057F49}" destId="{FB313CDA-E7C4-438B-8174-0FF47BCC7138}" srcOrd="0" destOrd="0" presId="urn:microsoft.com/office/officeart/2005/8/layout/vList5"/>
    <dgm:cxn modelId="{37842B34-2A51-4A33-8206-BF491F6BD48B}" type="presParOf" srcId="{FB313CDA-E7C4-438B-8174-0FF47BCC7138}" destId="{99EDB25B-BBB0-46B6-9031-AEAB899F2573}" srcOrd="0" destOrd="0" presId="urn:microsoft.com/office/officeart/2005/8/layout/vList5"/>
    <dgm:cxn modelId="{EA790ED5-6F2B-4E4E-8E22-F3C7FE28A0F9}" type="presParOf" srcId="{D447D865-F028-4C89-9AF6-34EA9D057F49}" destId="{E4B8D09D-F4E7-4D08-BB0B-26915B388BA1}" srcOrd="1" destOrd="0" presId="urn:microsoft.com/office/officeart/2005/8/layout/vList5"/>
    <dgm:cxn modelId="{D0B63380-B96B-4F08-8A29-B2C027776829}" type="presParOf" srcId="{D447D865-F028-4C89-9AF6-34EA9D057F49}" destId="{4743B3EE-0BFF-4CD6-AB8F-6C3DFDFB1E77}" srcOrd="2" destOrd="0" presId="urn:microsoft.com/office/officeart/2005/8/layout/vList5"/>
    <dgm:cxn modelId="{2C8BD3B7-55F5-429A-B8FA-7420CAAC1757}" type="presParOf" srcId="{4743B3EE-0BFF-4CD6-AB8F-6C3DFDFB1E77}" destId="{F908D317-1AF7-4ABD-BA16-772C063AEDF7}" srcOrd="0" destOrd="0" presId="urn:microsoft.com/office/officeart/2005/8/layout/vList5"/>
    <dgm:cxn modelId="{C948C906-BB45-4E27-B513-D63FBF19381B}" type="presParOf" srcId="{D447D865-F028-4C89-9AF6-34EA9D057F49}" destId="{719E8496-9A18-4EA1-B096-BA72E1F2160A}" srcOrd="3" destOrd="0" presId="urn:microsoft.com/office/officeart/2005/8/layout/vList5"/>
    <dgm:cxn modelId="{593BFFB4-AF11-4657-BD58-5CA4677DB347}" type="presParOf" srcId="{D447D865-F028-4C89-9AF6-34EA9D057F49}" destId="{D8A301E7-FA9C-4122-92EE-66E786F813BD}" srcOrd="4" destOrd="0" presId="urn:microsoft.com/office/officeart/2005/8/layout/vList5"/>
    <dgm:cxn modelId="{85340D8B-61F1-4888-9828-021FAE8ECAC4}" type="presParOf" srcId="{D8A301E7-FA9C-4122-92EE-66E786F813BD}" destId="{34857806-1117-44B8-86C0-FCA2765753DB}" srcOrd="0" destOrd="0" presId="urn:microsoft.com/office/officeart/2005/8/layout/vList5"/>
    <dgm:cxn modelId="{C68B5271-B564-4E8C-AE0D-61A577402BDE}" type="presParOf" srcId="{D447D865-F028-4C89-9AF6-34EA9D057F49}" destId="{374667E0-B0C9-4251-BA7C-FB8B40F25146}" srcOrd="5" destOrd="0" presId="urn:microsoft.com/office/officeart/2005/8/layout/vList5"/>
    <dgm:cxn modelId="{F12D8C2E-A02D-4D3D-8A74-2CD1835487BD}" type="presParOf" srcId="{D447D865-F028-4C89-9AF6-34EA9D057F49}" destId="{B2ED4E84-75F7-4195-A075-6D2A2BA049EB}" srcOrd="6" destOrd="0" presId="urn:microsoft.com/office/officeart/2005/8/layout/vList5"/>
    <dgm:cxn modelId="{B940F74C-4A5F-4934-9424-06D080562576}" type="presParOf" srcId="{B2ED4E84-75F7-4195-A075-6D2A2BA049EB}" destId="{6DDD718E-FD41-4FD8-AC03-9FB5AEE8327C}" srcOrd="0" destOrd="0" presId="urn:microsoft.com/office/officeart/2005/8/layout/vList5"/>
    <dgm:cxn modelId="{EE61434B-E7C9-4FDD-BBD6-FDEA2CDAFA94}" type="presParOf" srcId="{D447D865-F028-4C89-9AF6-34EA9D057F49}" destId="{5C7C5E2B-D9F8-47F2-8D95-2BD1DC620632}" srcOrd="7" destOrd="0" presId="urn:microsoft.com/office/officeart/2005/8/layout/vList5"/>
    <dgm:cxn modelId="{B6FF13EE-89D1-463D-99E6-59BD9825E526}" type="presParOf" srcId="{D447D865-F028-4C89-9AF6-34EA9D057F49}" destId="{411A4DAB-2364-400A-A031-3EA1DEA3EA6C}" srcOrd="8" destOrd="0" presId="urn:microsoft.com/office/officeart/2005/8/layout/vList5"/>
    <dgm:cxn modelId="{86494618-FB79-4B5C-9003-39F29A7FC4CA}" type="presParOf" srcId="{411A4DAB-2364-400A-A031-3EA1DEA3EA6C}" destId="{DDE43119-DD07-4C2E-B30F-3624C5E14801}" srcOrd="0" destOrd="0" presId="urn:microsoft.com/office/officeart/2005/8/layout/vList5"/>
    <dgm:cxn modelId="{4EA5150B-7BD8-4373-B3C9-9663A12D4E46}" type="presParOf" srcId="{D447D865-F028-4C89-9AF6-34EA9D057F49}" destId="{7D67C2F5-A3CA-4FB9-92F3-3796D4126B64}" srcOrd="9" destOrd="0" presId="urn:microsoft.com/office/officeart/2005/8/layout/vList5"/>
    <dgm:cxn modelId="{864DC6CB-B472-4559-B294-858C508E3255}" type="presParOf" srcId="{D447D865-F028-4C89-9AF6-34EA9D057F49}" destId="{5CA68AAA-C23B-46FA-AB44-67742CBF4FAA}" srcOrd="10" destOrd="0" presId="urn:microsoft.com/office/officeart/2005/8/layout/vList5"/>
    <dgm:cxn modelId="{8E6368AB-18D3-48D1-AAA4-F090F24EBD26}" type="presParOf" srcId="{5CA68AAA-C23B-46FA-AB44-67742CBF4FAA}" destId="{5F58D1C4-D70F-4AFE-84BD-836E187E0E99}" srcOrd="0" destOrd="0" presId="urn:microsoft.com/office/officeart/2005/8/layout/vList5"/>
    <dgm:cxn modelId="{E812897F-BF65-4C16-9EC1-0A6B06595C32}" type="presParOf" srcId="{D447D865-F028-4C89-9AF6-34EA9D057F49}" destId="{20291025-D694-495C-8F72-B65913F711B0}" srcOrd="11" destOrd="0" presId="urn:microsoft.com/office/officeart/2005/8/layout/vList5"/>
    <dgm:cxn modelId="{1F65ABBB-126D-424A-938D-44209C30A020}" type="presParOf" srcId="{D447D865-F028-4C89-9AF6-34EA9D057F49}" destId="{8D93A757-E2F2-4AEE-992D-A60CA8F45616}" srcOrd="12" destOrd="0" presId="urn:microsoft.com/office/officeart/2005/8/layout/vList5"/>
    <dgm:cxn modelId="{B810F163-0898-4C58-B987-636FF3BFFDF2}" type="presParOf" srcId="{8D93A757-E2F2-4AEE-992D-A60CA8F45616}" destId="{ED7F9220-299E-43EE-B7F0-AA68BEFE82B2}" srcOrd="0" destOrd="0" presId="urn:microsoft.com/office/officeart/2005/8/layout/vList5"/>
    <dgm:cxn modelId="{C8741F5F-F451-4133-A665-C9AF761EF921}" type="presParOf" srcId="{D447D865-F028-4C89-9AF6-34EA9D057F49}" destId="{D45E7E39-1C6F-491F-BAD0-BF1EC73FBAC5}" srcOrd="13" destOrd="0" presId="urn:microsoft.com/office/officeart/2005/8/layout/vList5"/>
    <dgm:cxn modelId="{B0CE0A2E-3977-46B6-807F-B5403DA0A9C3}" type="presParOf" srcId="{D447D865-F028-4C89-9AF6-34EA9D057F49}" destId="{9E7F95B9-6390-415C-895A-BB2C6F105510}" srcOrd="14" destOrd="0" presId="urn:microsoft.com/office/officeart/2005/8/layout/vList5"/>
    <dgm:cxn modelId="{941CF797-D6F7-4236-921E-36715E273A0D}" type="presParOf" srcId="{9E7F95B9-6390-415C-895A-BB2C6F105510}" destId="{2BE01A17-DF8B-4EF5-AD55-5285EEB07E07}" srcOrd="0" destOrd="0" presId="urn:microsoft.com/office/officeart/2005/8/layout/vList5"/>
    <dgm:cxn modelId="{49721294-1627-4F2C-90F8-A7C00AA8EA99}" type="presParOf" srcId="{D447D865-F028-4C89-9AF6-34EA9D057F49}" destId="{A92A9C8A-1726-4E66-ADD5-7AFD7557724B}" srcOrd="15" destOrd="0" presId="urn:microsoft.com/office/officeart/2005/8/layout/vList5"/>
    <dgm:cxn modelId="{B5030651-FEAC-4657-8BA8-9CE121214BD7}" type="presParOf" srcId="{D447D865-F028-4C89-9AF6-34EA9D057F49}" destId="{3E797D8A-7AB7-463A-8974-4417A3FC9C3F}" srcOrd="16" destOrd="0" presId="urn:microsoft.com/office/officeart/2005/8/layout/vList5"/>
    <dgm:cxn modelId="{C1BDF0C4-306D-4B1A-B493-619F3E82B551}" type="presParOf" srcId="{3E797D8A-7AB7-463A-8974-4417A3FC9C3F}" destId="{6521FB23-E83F-455B-B0F2-FB99B5E39569}" srcOrd="0" destOrd="0" presId="urn:microsoft.com/office/officeart/2005/8/layout/vList5"/>
    <dgm:cxn modelId="{687B46B6-13C4-4BC3-8708-5B35F40B59BF}" type="presParOf" srcId="{D447D865-F028-4C89-9AF6-34EA9D057F49}" destId="{C3E81C22-FFB9-4E6B-8ADD-ED111347D15A}" srcOrd="17" destOrd="0" presId="urn:microsoft.com/office/officeart/2005/8/layout/vList5"/>
    <dgm:cxn modelId="{35312E20-A068-419C-A5A6-55AAE46A81A1}" type="presParOf" srcId="{D447D865-F028-4C89-9AF6-34EA9D057F49}" destId="{45B0B54E-A2CC-485C-9546-67FDF961AC05}" srcOrd="18" destOrd="0" presId="urn:microsoft.com/office/officeart/2005/8/layout/vList5"/>
    <dgm:cxn modelId="{B24F3C16-87BA-41AF-B43A-8D413EBE57CC}" type="presParOf" srcId="{45B0B54E-A2CC-485C-9546-67FDF961AC05}" destId="{C1841E79-8B04-40F8-B1DD-18B4E007C015}" srcOrd="0" destOrd="0" presId="urn:microsoft.com/office/officeart/2005/8/layout/vList5"/>
    <dgm:cxn modelId="{CCC19380-4E03-4F98-9518-E03112BCA6F2}" type="presParOf" srcId="{D447D865-F028-4C89-9AF6-34EA9D057F49}" destId="{BBB1158A-EECC-48F9-963B-DEAE325EB0DD}" srcOrd="19" destOrd="0" presId="urn:microsoft.com/office/officeart/2005/8/layout/vList5"/>
    <dgm:cxn modelId="{46B23EA4-A6E6-4099-973E-1DA9F83C72AD}" type="presParOf" srcId="{D447D865-F028-4C89-9AF6-34EA9D057F49}" destId="{A78A4857-B30A-4E54-B7D8-D83C0D64DCE0}" srcOrd="20" destOrd="0" presId="urn:microsoft.com/office/officeart/2005/8/layout/vList5"/>
    <dgm:cxn modelId="{757614CD-2F34-4EDF-9920-A4A13F4DEDF0}" type="presParOf" srcId="{A78A4857-B30A-4E54-B7D8-D83C0D64DCE0}" destId="{90E79F91-8FA5-43CD-8068-D86C10B7A7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9DD1DD-BBD4-44A1-9EF8-F8C70E8E5A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5BE9690-0E31-4194-BD76-AFD5D50890E7}">
      <dgm:prSet/>
      <dgm:spPr>
        <a:solidFill>
          <a:srgbClr val="92D050"/>
        </a:solidFill>
      </dgm:spPr>
      <dgm:t>
        <a:bodyPr/>
        <a:lstStyle/>
        <a:p>
          <a:pPr rtl="0"/>
          <a:r>
            <a:rPr lang="sv-SE" dirty="0" smtClean="0"/>
            <a:t>Hälsans bestämningsfaktorer – samhällsförhållanden av olika slag ?</a:t>
          </a:r>
          <a:endParaRPr lang="sv-SE" dirty="0"/>
        </a:p>
      </dgm:t>
    </dgm:pt>
    <dgm:pt modelId="{C7826674-30FC-49CA-8598-39EC68BC3FC8}" type="parTrans" cxnId="{6F30224E-88A8-477A-B260-DE6C1DB6C2BF}">
      <dgm:prSet/>
      <dgm:spPr/>
      <dgm:t>
        <a:bodyPr/>
        <a:lstStyle/>
        <a:p>
          <a:endParaRPr lang="sv-SE"/>
        </a:p>
      </dgm:t>
    </dgm:pt>
    <dgm:pt modelId="{83502A62-D0BC-41FC-BC17-44ECB94C9F95}" type="sibTrans" cxnId="{6F30224E-88A8-477A-B260-DE6C1DB6C2BF}">
      <dgm:prSet/>
      <dgm:spPr/>
      <dgm:t>
        <a:bodyPr/>
        <a:lstStyle/>
        <a:p>
          <a:endParaRPr lang="sv-SE"/>
        </a:p>
      </dgm:t>
    </dgm:pt>
    <dgm:pt modelId="{C4723902-8133-4A8F-96CD-70FB5DABB9B8}" type="pres">
      <dgm:prSet presAssocID="{8D9DD1DD-BBD4-44A1-9EF8-F8C70E8E5A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E812569-5E2E-4D76-BAA9-51363C81D373}" type="pres">
      <dgm:prSet presAssocID="{25BE9690-0E31-4194-BD76-AFD5D50890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DD8EBE0-921F-47BC-B779-39E7045E5CD7}" type="presOf" srcId="{25BE9690-0E31-4194-BD76-AFD5D50890E7}" destId="{FE812569-5E2E-4D76-BAA9-51363C81D373}" srcOrd="0" destOrd="0" presId="urn:microsoft.com/office/officeart/2005/8/layout/vList2"/>
    <dgm:cxn modelId="{6F30224E-88A8-477A-B260-DE6C1DB6C2BF}" srcId="{8D9DD1DD-BBD4-44A1-9EF8-F8C70E8E5A33}" destId="{25BE9690-0E31-4194-BD76-AFD5D50890E7}" srcOrd="0" destOrd="0" parTransId="{C7826674-30FC-49CA-8598-39EC68BC3FC8}" sibTransId="{83502A62-D0BC-41FC-BC17-44ECB94C9F95}"/>
    <dgm:cxn modelId="{F42932F0-523F-4486-8A6E-32379028BF1A}" type="presOf" srcId="{8D9DD1DD-BBD4-44A1-9EF8-F8C70E8E5A33}" destId="{C4723902-8133-4A8F-96CD-70FB5DABB9B8}" srcOrd="0" destOrd="0" presId="urn:microsoft.com/office/officeart/2005/8/layout/vList2"/>
    <dgm:cxn modelId="{CB3B6D63-289A-4E7C-8725-E5167AD37D92}" type="presParOf" srcId="{C4723902-8133-4A8F-96CD-70FB5DABB9B8}" destId="{FE812569-5E2E-4D76-BAA9-51363C81D3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B3D069-D328-4EE2-936E-F3BEADF6B5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C53C14B-F2D1-4AB2-9F90-474F15C71FDF}" type="pres">
      <dgm:prSet presAssocID="{ABB3D069-D328-4EE2-936E-F3BEADF6B5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</dgm:ptLst>
  <dgm:cxnLst>
    <dgm:cxn modelId="{768B48E1-D7CF-4A80-9CF6-2B05C154E67D}" type="presOf" srcId="{ABB3D069-D328-4EE2-936E-F3BEADF6B5E5}" destId="{4C53C14B-F2D1-4AB2-9F90-474F15C71F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FE5960-935B-4E9E-AE3A-54160C290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842422B-40D8-4BF7-9045-1DAE84E79423}">
      <dgm:prSet/>
      <dgm:spPr>
        <a:solidFill>
          <a:srgbClr val="002060"/>
        </a:solidFill>
      </dgm:spPr>
      <dgm:t>
        <a:bodyPr/>
        <a:lstStyle/>
        <a:p>
          <a:pPr algn="ctr" rtl="0"/>
          <a:r>
            <a:rPr lang="sv-SE" b="1" dirty="0" smtClean="0"/>
            <a:t>Kritiska perspektiv – </a:t>
          </a:r>
        </a:p>
        <a:p>
          <a:pPr algn="ctr" rtl="0"/>
          <a:r>
            <a:rPr lang="sv-SE" b="1" dirty="0" smtClean="0"/>
            <a:t>hur/när publicera, tolka, använda data? </a:t>
          </a:r>
          <a:endParaRPr lang="sv-SE" dirty="0"/>
        </a:p>
      </dgm:t>
    </dgm:pt>
    <dgm:pt modelId="{341ABD49-3DB3-40DF-B6D2-77B0195CACB1}" type="parTrans" cxnId="{A7852533-B369-459B-B87F-7AF69E19C985}">
      <dgm:prSet/>
      <dgm:spPr/>
      <dgm:t>
        <a:bodyPr/>
        <a:lstStyle/>
        <a:p>
          <a:endParaRPr lang="sv-SE"/>
        </a:p>
      </dgm:t>
    </dgm:pt>
    <dgm:pt modelId="{55C9F124-7410-478B-A4F3-7C92E56083B1}" type="sibTrans" cxnId="{A7852533-B369-459B-B87F-7AF69E19C985}">
      <dgm:prSet/>
      <dgm:spPr/>
      <dgm:t>
        <a:bodyPr/>
        <a:lstStyle/>
        <a:p>
          <a:endParaRPr lang="sv-SE"/>
        </a:p>
      </dgm:t>
    </dgm:pt>
    <dgm:pt modelId="{542D5753-12D9-4F7A-BA86-CE1CA8200AB5}" type="pres">
      <dgm:prSet presAssocID="{87FE5960-935B-4E9E-AE3A-54160C290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0D25420E-6251-4A15-B364-B7C5C95E5939}" type="pres">
      <dgm:prSet presAssocID="{F842422B-40D8-4BF7-9045-1DAE84E794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E060658-F645-47B6-ABB9-87DA58CBD6B2}" type="presOf" srcId="{F842422B-40D8-4BF7-9045-1DAE84E79423}" destId="{0D25420E-6251-4A15-B364-B7C5C95E5939}" srcOrd="0" destOrd="0" presId="urn:microsoft.com/office/officeart/2005/8/layout/vList2"/>
    <dgm:cxn modelId="{A7852533-B369-459B-B87F-7AF69E19C985}" srcId="{87FE5960-935B-4E9E-AE3A-54160C290BCB}" destId="{F842422B-40D8-4BF7-9045-1DAE84E79423}" srcOrd="0" destOrd="0" parTransId="{341ABD49-3DB3-40DF-B6D2-77B0195CACB1}" sibTransId="{55C9F124-7410-478B-A4F3-7C92E56083B1}"/>
    <dgm:cxn modelId="{757FC4F4-4078-48F8-A0AF-0A223A2D1330}" type="presOf" srcId="{87FE5960-935B-4E9E-AE3A-54160C290BCB}" destId="{542D5753-12D9-4F7A-BA86-CE1CA8200AB5}" srcOrd="0" destOrd="0" presId="urn:microsoft.com/office/officeart/2005/8/layout/vList2"/>
    <dgm:cxn modelId="{7F5B944F-6B24-4046-A3D0-36F9061E3A42}" type="presParOf" srcId="{542D5753-12D9-4F7A-BA86-CE1CA8200AB5}" destId="{0D25420E-6251-4A15-B364-B7C5C95E59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F713-8B3B-4E54-A5DE-99F1423D3688}" type="datetimeFigureOut">
              <a:rPr lang="sv-SE" smtClean="0"/>
              <a:t>2017-10-26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4B365-83D4-416E-A50A-D2AB7801E3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5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Från 47% till 100% positiva svar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EFA3-3EB2-4B46-82DD-70DA425D3C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57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C233-A68D-46AC-86A0-6963987C9797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78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9E5A-3293-4677-8E00-3E0C7BD93624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31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9D00-ABB9-485A-9F71-8FC31F88A4BA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30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2017-10-26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4850" y="1446636"/>
            <a:ext cx="9608400" cy="2911051"/>
          </a:xfrm>
        </p:spPr>
        <p:txBody>
          <a:bodyPr/>
          <a:lstStyle/>
          <a:p>
            <a:r>
              <a:rPr lang="sv-SE" dirty="0"/>
              <a:t>Vårddatastödd uppföljning </a:t>
            </a:r>
            <a:br>
              <a:rPr lang="sv-SE" dirty="0"/>
            </a:br>
            <a:r>
              <a:rPr lang="sv-SE" dirty="0" smtClean="0"/>
              <a:t>av hälso- </a:t>
            </a:r>
            <a:r>
              <a:rPr lang="sv-SE" dirty="0"/>
              <a:t>och sjukvård </a:t>
            </a:r>
            <a:r>
              <a:rPr lang="sv-SE" dirty="0" smtClean="0"/>
              <a:t>- orientering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Presentation av Vården i Siffror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Stockholm 18 oktober 2017</a:t>
            </a:r>
            <a:br>
              <a:rPr lang="sv-SE" dirty="0"/>
            </a:br>
            <a:endParaRPr lang="sv-SE" dirty="0" smtClean="0"/>
          </a:p>
          <a:p>
            <a:r>
              <a:rPr lang="sv-SE" dirty="0" smtClean="0"/>
              <a:t>Fredrik </a:t>
            </a:r>
            <a:r>
              <a:rPr lang="sv-SE" dirty="0"/>
              <a:t>Westander, SKL</a:t>
            </a:r>
            <a:br>
              <a:rPr lang="sv-SE" dirty="0"/>
            </a:br>
            <a:r>
              <a:rPr lang="sv-SE" dirty="0"/>
              <a:t>Adam Sandebring, SKL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75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8254422" y="1231831"/>
            <a:ext cx="3519961" cy="47089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Bröstcancerregistrets öppna webb-presentation av kvalitetsdata. </a:t>
            </a:r>
          </a:p>
          <a:p>
            <a:endParaRPr lang="sv-SE" sz="2000" dirty="0" smtClean="0"/>
          </a:p>
          <a:p>
            <a:r>
              <a:rPr lang="sv-SE" sz="2000" dirty="0"/>
              <a:t>http://statistik.incanet.se/brostcancer/</a:t>
            </a:r>
          </a:p>
          <a:p>
            <a:endParaRPr lang="sv-SE" sz="2000" dirty="0" smtClean="0"/>
          </a:p>
          <a:p>
            <a:r>
              <a:rPr lang="sv-SE" sz="2000" dirty="0" smtClean="0"/>
              <a:t>Stort urval av kvalitetsindikatorer</a:t>
            </a:r>
          </a:p>
          <a:p>
            <a:endParaRPr lang="sv-SE" sz="2000" dirty="0"/>
          </a:p>
          <a:p>
            <a:r>
              <a:rPr lang="sv-SE" sz="2000" dirty="0" smtClean="0"/>
              <a:t>Målnivåer</a:t>
            </a:r>
          </a:p>
          <a:p>
            <a:endParaRPr lang="sv-SE" sz="2000" dirty="0" smtClean="0"/>
          </a:p>
          <a:p>
            <a:r>
              <a:rPr lang="sv-SE" sz="2000" dirty="0" smtClean="0"/>
              <a:t>Valmöjligheter: Åldrar, subgrupper </a:t>
            </a:r>
            <a:r>
              <a:rPr lang="sv-SE" sz="2000" dirty="0" err="1" smtClean="0"/>
              <a:t>etc</a:t>
            </a:r>
            <a:endParaRPr lang="sv-SE" sz="2000" dirty="0" smtClean="0"/>
          </a:p>
          <a:p>
            <a:endParaRPr lang="sv-SE" sz="20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6" y="0"/>
            <a:ext cx="6250019" cy="68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137596" y="248271"/>
            <a:ext cx="2908897" cy="31393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Målnivåer i riktlinjer.</a:t>
            </a:r>
          </a:p>
          <a:p>
            <a:endParaRPr lang="sv-SE" dirty="0" smtClean="0"/>
          </a:p>
          <a:p>
            <a:r>
              <a:rPr lang="sv-SE" dirty="0" smtClean="0"/>
              <a:t>Socialstyrelsen anger där möjligt – rimligt målnivåer för indikatorer som ingår i nationella riktlinjer.</a:t>
            </a:r>
          </a:p>
          <a:p>
            <a:endParaRPr lang="sv-SE" dirty="0"/>
          </a:p>
          <a:p>
            <a:r>
              <a:rPr lang="sv-SE" dirty="0" smtClean="0"/>
              <a:t>Allt flera målnivåsatta indikatorer tillkommer.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9" y="248271"/>
            <a:ext cx="8616132" cy="61260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083" y="4490010"/>
            <a:ext cx="1597358" cy="13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9" y="354220"/>
            <a:ext cx="7941438" cy="61129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984975" y="901147"/>
            <a:ext cx="3079646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b="1" dirty="0" smtClean="0"/>
              <a:t>Lokal, intern verksamhetsuppföljning </a:t>
            </a:r>
            <a:endParaRPr lang="sv-SE" b="1" dirty="0"/>
          </a:p>
          <a:p>
            <a:endParaRPr lang="sv-SE" dirty="0" smtClean="0"/>
          </a:p>
          <a:p>
            <a:r>
              <a:rPr lang="sv-SE" dirty="0" smtClean="0"/>
              <a:t>Flott blandning av:</a:t>
            </a:r>
          </a:p>
          <a:p>
            <a:endParaRPr lang="sv-SE" dirty="0"/>
          </a:p>
          <a:p>
            <a:r>
              <a:rPr lang="sv-SE" dirty="0" smtClean="0"/>
              <a:t>Processmått &amp; resultatmått. </a:t>
            </a:r>
          </a:p>
          <a:p>
            <a:endParaRPr lang="sv-SE" dirty="0"/>
          </a:p>
          <a:p>
            <a:r>
              <a:rPr lang="sv-SE" dirty="0" smtClean="0"/>
              <a:t>Kvalitet &amp; resursförbrukning</a:t>
            </a:r>
          </a:p>
          <a:p>
            <a:endParaRPr lang="sv-SE" dirty="0" smtClean="0"/>
          </a:p>
          <a:p>
            <a:r>
              <a:rPr lang="sv-SE" dirty="0" smtClean="0"/>
              <a:t>Lokala data, nationella data samanvänds.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2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9316497" y="350826"/>
            <a:ext cx="2533135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Kostnader per invånare.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Självklart intressant – men vi har ingen bra analysmodell, kan inte förklara variationen. </a:t>
            </a:r>
          </a:p>
          <a:p>
            <a:endParaRPr lang="sv-SE" dirty="0"/>
          </a:p>
          <a:p>
            <a:r>
              <a:rPr lang="sv-SE" dirty="0" smtClean="0"/>
              <a:t>Östergötland och Sörmland har låga kostnader. Stockholm höga. Men varför?</a:t>
            </a:r>
          </a:p>
          <a:p>
            <a:endParaRPr lang="sv-SE" dirty="0"/>
          </a:p>
          <a:p>
            <a:r>
              <a:rPr lang="sv-SE" dirty="0" smtClean="0"/>
              <a:t>Här borde vi bli bättre. 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9" y="350826"/>
            <a:ext cx="8492288" cy="560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7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00265"/>
              </p:ext>
            </p:extLst>
          </p:nvPr>
        </p:nvGraphicFramePr>
        <p:xfrm>
          <a:off x="289168" y="358345"/>
          <a:ext cx="9101967" cy="625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9527059" y="444843"/>
            <a:ext cx="2397211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Sjukdomsförekomst – har bra data på vissa områden. </a:t>
            </a:r>
          </a:p>
          <a:p>
            <a:endParaRPr lang="sv-SE" dirty="0"/>
          </a:p>
          <a:p>
            <a:r>
              <a:rPr lang="sv-SE" dirty="0" smtClean="0"/>
              <a:t>Allmänna trender, men kan vi även se effekter av prevention-sekundärprevention?</a:t>
            </a:r>
          </a:p>
          <a:p>
            <a:endParaRPr lang="sv-SE" dirty="0"/>
          </a:p>
          <a:p>
            <a:r>
              <a:rPr lang="sv-SE" dirty="0" smtClean="0"/>
              <a:t>Lyckas vissa bättre?</a:t>
            </a:r>
          </a:p>
          <a:p>
            <a:endParaRPr lang="sv-SE" dirty="0"/>
          </a:p>
          <a:p>
            <a:r>
              <a:rPr lang="sv-SE" dirty="0" smtClean="0"/>
              <a:t>Minskad förekomst = mycket stor hälsoeffekt, jämfört med ökad överlevnad efter stroke.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67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8628846" y="1757270"/>
            <a:ext cx="3400022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Hälso- och sjukvårds-barometern</a:t>
            </a:r>
            <a:r>
              <a:rPr lang="sv-SE" dirty="0"/>
              <a:t> </a:t>
            </a:r>
            <a:r>
              <a:rPr lang="sv-SE" dirty="0" smtClean="0"/>
              <a:t>– befolkningsenkät.</a:t>
            </a:r>
          </a:p>
          <a:p>
            <a:endParaRPr lang="sv-SE" dirty="0" smtClean="0"/>
          </a:p>
          <a:p>
            <a:r>
              <a:rPr lang="sv-SE" dirty="0" smtClean="0"/>
              <a:t>Befolkningens syn på sjukvården – här ”tillgång till den sjukvård man behöver”</a:t>
            </a:r>
          </a:p>
          <a:p>
            <a:endParaRPr lang="sv-SE" dirty="0"/>
          </a:p>
          <a:p>
            <a:r>
              <a:rPr lang="sv-SE" dirty="0" smtClean="0"/>
              <a:t>Speglar inte bara patienters, anhörigas, vänners erfarenheter, utan nog även debatten om sjukvården.</a:t>
            </a:r>
          </a:p>
          <a:p>
            <a:endParaRPr lang="sv-SE" dirty="0"/>
          </a:p>
          <a:p>
            <a:r>
              <a:rPr lang="sv-SE" dirty="0" smtClean="0"/>
              <a:t>Tolkning av högre-lägre värde?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364020"/>
            <a:ext cx="79248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62" y="49191"/>
            <a:ext cx="8478534" cy="559510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376" y="5454295"/>
            <a:ext cx="1104030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Långvarig erfarenhet av väntetidsmätning vid nybesök och operation. Både i specialiserad vård och primärvård. ”Tillgänglighet” vid kronisk sjukdom mäts inte; vi börjar mäta ledtider i cancervård nu – vårdprocessen från misstanke till behandling. Tillgänglighet är vidare än tid till operation . Politisk laddning i väntetidsmätningarna.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2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904" y="522349"/>
            <a:ext cx="2394375" cy="194164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5" y="1852322"/>
            <a:ext cx="8005568" cy="48101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0332" y="979549"/>
            <a:ext cx="82568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Kataraktoperationer per 1000 invånare. Åldersstandardiserade värden. Källa: Kataraktregistret</a:t>
            </a:r>
            <a:endParaRPr lang="sv-SE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8653346" y="2692129"/>
            <a:ext cx="3133493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Kraftigt ökat antal operationer de senaste åren. Finns olika  motiv (nya indikationer) till detta. </a:t>
            </a:r>
          </a:p>
          <a:p>
            <a:endParaRPr lang="sv-SE" sz="1600" dirty="0"/>
          </a:p>
          <a:p>
            <a:r>
              <a:rPr lang="sv-SE" sz="1600" dirty="0" smtClean="0"/>
              <a:t>Denna typ av data är lika viktiga som tid till operation. Båda speglar tillgänglighet.</a:t>
            </a:r>
          </a:p>
          <a:p>
            <a:endParaRPr lang="sv-SE" sz="1600" dirty="0"/>
          </a:p>
        </p:txBody>
      </p:sp>
      <p:sp>
        <p:nvSpPr>
          <p:cNvPr id="2" name="textruta 1"/>
          <p:cNvSpPr txBox="1"/>
          <p:nvPr/>
        </p:nvSpPr>
        <p:spPr>
          <a:xfrm>
            <a:off x="240331" y="301083"/>
            <a:ext cx="825689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Vårdkonsumtion. Inte kvalitetsindikator, men sjukvårdspolitisk relevans.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152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20" y="225632"/>
            <a:ext cx="6557211" cy="615667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30745" y="481912"/>
            <a:ext cx="3346756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Exempel på löpande uppföljning, nationellt organiserad.</a:t>
            </a:r>
          </a:p>
          <a:p>
            <a:endParaRPr lang="sv-SE" dirty="0"/>
          </a:p>
          <a:p>
            <a:r>
              <a:rPr lang="sv-SE" dirty="0" smtClean="0"/>
              <a:t>Mäts dagligen (?), visar med månadsdata nationellt.</a:t>
            </a:r>
          </a:p>
          <a:p>
            <a:endParaRPr lang="sv-SE" dirty="0"/>
          </a:p>
          <a:p>
            <a:r>
              <a:rPr lang="sv-SE" dirty="0" smtClean="0"/>
              <a:t>Många faktorer påverkar.</a:t>
            </a:r>
          </a:p>
          <a:p>
            <a:endParaRPr lang="sv-SE" dirty="0"/>
          </a:p>
          <a:p>
            <a:r>
              <a:rPr lang="sv-SE" dirty="0" smtClean="0"/>
              <a:t>”Ständig” överbeläggning självklart ett problem; men hur stor patientrisk?</a:t>
            </a:r>
          </a:p>
          <a:p>
            <a:endParaRPr lang="sv-SE" dirty="0"/>
          </a:p>
          <a:p>
            <a:r>
              <a:rPr lang="sv-SE" dirty="0" smtClean="0"/>
              <a:t>Vilken slutsats skall vi dra? Mera vårdplatser, andra sätt möta vårdbehov?</a:t>
            </a:r>
          </a:p>
          <a:p>
            <a:endParaRPr lang="sv-SE" dirty="0"/>
          </a:p>
          <a:p>
            <a:r>
              <a:rPr lang="sv-SE" dirty="0" smtClean="0"/>
              <a:t>Komplex fråga.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68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3037" y="5008384"/>
            <a:ext cx="10419008" cy="1470775"/>
          </a:xfrm>
        </p:spPr>
        <p:txBody>
          <a:bodyPr>
            <a:normAutofit fontScale="90000"/>
          </a:bodyPr>
          <a:lstStyle/>
          <a:p>
            <a:r>
              <a:rPr lang="sv-SE" sz="2400" b="1" dirty="0" smtClean="0"/>
              <a:t>Nationell Patientenkät: Helhetsintrycket </a:t>
            </a:r>
            <a:r>
              <a:rPr lang="sv-SE" sz="2400" dirty="0" smtClean="0"/>
              <a:t>av besök. </a:t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dirty="0" smtClean="0"/>
              <a:t>L</a:t>
            </a:r>
            <a:r>
              <a:rPr lang="sv-SE" sz="2000" b="1" dirty="0" smtClean="0"/>
              <a:t>andsting &amp; </a:t>
            </a:r>
            <a:r>
              <a:rPr lang="sv-SE" sz="2000" dirty="0" smtClean="0"/>
              <a:t>1200 vårdcentraler. </a:t>
            </a:r>
            <a:br>
              <a:rPr lang="sv-SE" sz="2000" dirty="0" smtClean="0"/>
            </a:br>
            <a:r>
              <a:rPr lang="sv-SE" sz="2000" b="1" dirty="0" smtClean="0"/>
              <a:t>Variation mellan landsting (medelvärde) mindre viktig än variation mellan vårdcentraler. </a:t>
            </a:r>
            <a:br>
              <a:rPr lang="sv-SE" sz="2000" b="1" dirty="0" smtClean="0"/>
            </a:br>
            <a:r>
              <a:rPr lang="sv-SE" sz="2000" dirty="0" smtClean="0"/>
              <a:t>Dilemma</a:t>
            </a:r>
            <a:r>
              <a:rPr lang="sv-SE" sz="2000" dirty="0"/>
              <a:t>: Låg </a:t>
            </a:r>
            <a:r>
              <a:rPr lang="sv-SE" sz="2000" dirty="0" smtClean="0"/>
              <a:t>svarsfrekvens; ca 50%. </a:t>
            </a:r>
            <a:r>
              <a:rPr lang="sv-SE" sz="2000" dirty="0"/>
              <a:t>G</a:t>
            </a:r>
            <a:r>
              <a:rPr lang="sv-SE" sz="2000" dirty="0" smtClean="0"/>
              <a:t>enerellt problem vid enkäter</a:t>
            </a:r>
            <a:endParaRPr lang="sv-SE" sz="20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1" y="296214"/>
            <a:ext cx="11165596" cy="45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976" y="178130"/>
            <a:ext cx="8501039" cy="1407226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Analys och utvärdering – exempel på </a:t>
            </a:r>
            <a:r>
              <a:rPr lang="sv-SE" sz="2400" dirty="0" smtClean="0"/>
              <a:t>angelägna, men komplexa och svårbesvarade frågor. Data om kvalitet och kostnader nödvändiga, men...glapp mellan vår analytiska </a:t>
            </a:r>
            <a:r>
              <a:rPr lang="sv-SE" sz="2400" dirty="0" err="1" smtClean="0"/>
              <a:t>ambtion</a:t>
            </a:r>
            <a:r>
              <a:rPr lang="sv-SE" sz="2400" dirty="0" smtClean="0"/>
              <a:t> och (synbart) goda tillgång på data?</a:t>
            </a:r>
            <a:endParaRPr lang="sv-SE" sz="24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58592"/>
              </p:ext>
            </p:extLst>
          </p:nvPr>
        </p:nvGraphicFramePr>
        <p:xfrm>
          <a:off x="680852" y="1742706"/>
          <a:ext cx="8507288" cy="406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951" y="1805049"/>
            <a:ext cx="2260612" cy="156160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624951" y="3705101"/>
            <a:ext cx="2535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 smtClean="0"/>
              <a:t>Wikipedia</a:t>
            </a:r>
            <a:r>
              <a:rPr lang="sv-SE" sz="1200" b="1" dirty="0" smtClean="0"/>
              <a:t>: Tänkaren</a:t>
            </a:r>
            <a:r>
              <a:rPr lang="sv-SE" sz="1200" dirty="0"/>
              <a:t> (franska Le </a:t>
            </a:r>
            <a:r>
              <a:rPr lang="sv-SE" sz="1200" dirty="0" err="1"/>
              <a:t>Penseur</a:t>
            </a:r>
            <a:r>
              <a:rPr lang="sv-SE" sz="1200" dirty="0"/>
              <a:t>) är en skulptur i brons av Auguste Rodin. Skulpturen föreställer en sittande, grubblande man försjunken i djupa tankar</a:t>
            </a:r>
            <a:r>
              <a:rPr lang="sv-SE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98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8707272" y="518983"/>
            <a:ext cx="3204642" cy="517064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PROM – patientrapporterat resultat.</a:t>
            </a:r>
          </a:p>
          <a:p>
            <a:endParaRPr lang="sv-SE" dirty="0"/>
          </a:p>
          <a:p>
            <a:r>
              <a:rPr lang="sv-SE" dirty="0" smtClean="0"/>
              <a:t>Ökat intresse för denna typ av mått. </a:t>
            </a:r>
          </a:p>
          <a:p>
            <a:endParaRPr lang="sv-SE" dirty="0"/>
          </a:p>
          <a:p>
            <a:r>
              <a:rPr lang="sv-SE" dirty="0" smtClean="0"/>
              <a:t>Inte ”bemötandenöjdhet” utan fokus på resultat.</a:t>
            </a:r>
          </a:p>
          <a:p>
            <a:endParaRPr lang="sv-SE" dirty="0"/>
          </a:p>
          <a:p>
            <a:r>
              <a:rPr lang="sv-SE" dirty="0" smtClean="0"/>
              <a:t>Här: Ovanligt låg andel lyckade fall.</a:t>
            </a:r>
          </a:p>
          <a:p>
            <a:endParaRPr lang="sv-SE" dirty="0"/>
          </a:p>
          <a:p>
            <a:r>
              <a:rPr lang="sv-SE" dirty="0" smtClean="0"/>
              <a:t>Opereras rätt patienter?</a:t>
            </a:r>
          </a:p>
          <a:p>
            <a:endParaRPr lang="sv-SE" dirty="0"/>
          </a:p>
          <a:p>
            <a:r>
              <a:rPr lang="sv-SE" dirty="0" smtClean="0"/>
              <a:t>Hur vanligt är denna typ</a:t>
            </a:r>
          </a:p>
          <a:p>
            <a:r>
              <a:rPr lang="sv-SE" dirty="0" smtClean="0"/>
              <a:t>av ”</a:t>
            </a:r>
            <a:r>
              <a:rPr lang="sv-SE" dirty="0" err="1" smtClean="0"/>
              <a:t>waste</a:t>
            </a:r>
            <a:r>
              <a:rPr lang="sv-SE" dirty="0" smtClean="0"/>
              <a:t>” – effekten blir inte vad man hoppas?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8" y="153642"/>
            <a:ext cx="76104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6457438"/>
              </p:ext>
            </p:extLst>
          </p:nvPr>
        </p:nvGraphicFramePr>
        <p:xfrm>
          <a:off x="400050" y="1808162"/>
          <a:ext cx="1150143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2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823" y="69472"/>
            <a:ext cx="10209419" cy="1271296"/>
          </a:xfrm>
        </p:spPr>
        <p:txBody>
          <a:bodyPr>
            <a:noAutofit/>
          </a:bodyPr>
          <a:lstStyle/>
          <a:p>
            <a:r>
              <a:rPr lang="sv-SE" sz="2400" dirty="0"/>
              <a:t>Registerbaserad kvalitetsuppföljning av vårdsystem – vi ser bara </a:t>
            </a:r>
            <a:r>
              <a:rPr lang="sv-SE" sz="2400" dirty="0" smtClean="0"/>
              <a:t>eller bäst där </a:t>
            </a:r>
            <a:r>
              <a:rPr lang="sv-SE" sz="2400" dirty="0"/>
              <a:t>lyktstolpen lyser </a:t>
            </a:r>
            <a:r>
              <a:rPr lang="sv-SE" sz="2400" dirty="0" smtClean="0"/>
              <a:t>upp, där data finns.</a:t>
            </a:r>
            <a:br>
              <a:rPr lang="sv-SE" sz="2400" dirty="0" smtClean="0"/>
            </a:br>
            <a:r>
              <a:rPr lang="sv-SE" sz="2400" dirty="0" smtClean="0"/>
              <a:t>Viktiga </a:t>
            </a:r>
            <a:r>
              <a:rPr lang="sv-SE" sz="2400" dirty="0"/>
              <a:t>vårdområden, svårmätta kvalitetsdimensioner tappas bort. </a:t>
            </a:r>
          </a:p>
        </p:txBody>
      </p:sp>
      <p:sp>
        <p:nvSpPr>
          <p:cNvPr id="4" name="Rektangel 3"/>
          <p:cNvSpPr/>
          <p:nvPr/>
        </p:nvSpPr>
        <p:spPr>
          <a:xfrm>
            <a:off x="639666" y="1534480"/>
            <a:ext cx="9144000" cy="522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2567608" y="2348880"/>
            <a:ext cx="864096" cy="72008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248128" y="2060848"/>
            <a:ext cx="158417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4007768" y="3356992"/>
            <a:ext cx="115212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1703512" y="5013176"/>
            <a:ext cx="50405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336360" y="1916832"/>
            <a:ext cx="288032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6600056" y="4869160"/>
            <a:ext cx="187220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2135560" y="371703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159896" y="2132856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8623951" y="4149080"/>
            <a:ext cx="504056" cy="50405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2639616" y="5661248"/>
            <a:ext cx="576064" cy="5760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4799856" y="4941168"/>
            <a:ext cx="648072" cy="50405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791744" y="5445224"/>
            <a:ext cx="129614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6312024" y="3356992"/>
            <a:ext cx="1512168" cy="9361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4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675" y="1484784"/>
            <a:ext cx="78979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8354296"/>
              </p:ext>
            </p:extLst>
          </p:nvPr>
        </p:nvGraphicFramePr>
        <p:xfrm>
          <a:off x="1981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Vänster 1"/>
          <p:cNvSpPr/>
          <p:nvPr/>
        </p:nvSpPr>
        <p:spPr>
          <a:xfrm>
            <a:off x="9480430" y="4882551"/>
            <a:ext cx="1380227" cy="63835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20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303361"/>
              </p:ext>
            </p:extLst>
          </p:nvPr>
        </p:nvGraphicFramePr>
        <p:xfrm>
          <a:off x="616732" y="257085"/>
          <a:ext cx="9609825" cy="123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933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sz="2000" dirty="0" smtClean="0"/>
              <a:t>Målnivåer oftast för processmått än för resultatmått</a:t>
            </a:r>
          </a:p>
          <a:p>
            <a:r>
              <a:rPr lang="sv-SE" sz="2000" dirty="0" smtClean="0"/>
              <a:t>Fördel: Bra motiverade målnivåer gör tolkningen av utfall lättare, lättare utvärdera</a:t>
            </a:r>
          </a:p>
          <a:p>
            <a:r>
              <a:rPr lang="sv-SE" sz="2000" dirty="0" smtClean="0"/>
              <a:t>Möjliga nackdelar/problem: </a:t>
            </a:r>
          </a:p>
          <a:p>
            <a:pPr lvl="1"/>
            <a:r>
              <a:rPr lang="sv-SE" sz="2000" dirty="0"/>
              <a:t>M</a:t>
            </a:r>
            <a:r>
              <a:rPr lang="sv-SE" sz="2000" dirty="0" smtClean="0"/>
              <a:t>ålnivåsatta indikatorer kommer att ses som viktigare än övriga indikatorer</a:t>
            </a:r>
          </a:p>
          <a:p>
            <a:pPr lvl="1"/>
            <a:r>
              <a:rPr lang="sv-SE" sz="2000" dirty="0" smtClean="0"/>
              <a:t>Målnivåer kan ha för stark styreffekt</a:t>
            </a:r>
          </a:p>
          <a:p>
            <a:pPr marL="457200" lvl="1" indent="0">
              <a:buNone/>
            </a:pPr>
            <a:endParaRPr lang="sv-SE" dirty="0" smtClean="0"/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81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8973"/>
            <a:ext cx="7372350" cy="57435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425454" y="221778"/>
            <a:ext cx="3455808" cy="60631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Datakvalitet och publicering </a:t>
            </a:r>
          </a:p>
          <a:p>
            <a:endParaRPr lang="sv-SE" dirty="0"/>
          </a:p>
          <a:p>
            <a:r>
              <a:rPr lang="sv-SE" sz="1600" dirty="0" smtClean="0"/>
              <a:t>Detta mått är mycket känsligt för underrapportering av komplikationer; som görs av respektive klinik.</a:t>
            </a:r>
          </a:p>
          <a:p>
            <a:endParaRPr lang="sv-SE" sz="1600" dirty="0"/>
          </a:p>
          <a:p>
            <a:r>
              <a:rPr lang="sv-SE" sz="1600" dirty="0" smtClean="0"/>
              <a:t>Ett fåtal missade fall påverkar utfallet.</a:t>
            </a:r>
          </a:p>
          <a:p>
            <a:endParaRPr lang="sv-SE" sz="1600" dirty="0"/>
          </a:p>
          <a:p>
            <a:r>
              <a:rPr lang="sv-SE" sz="1600" dirty="0" smtClean="0"/>
              <a:t>Kvalitetsregistret </a:t>
            </a:r>
            <a:r>
              <a:rPr lang="sv-SE" sz="1600" dirty="0" err="1" smtClean="0"/>
              <a:t>GallRiks</a:t>
            </a:r>
            <a:r>
              <a:rPr lang="sv-SE" sz="1600" dirty="0" smtClean="0"/>
              <a:t> vill nu ta bort denna indikator från Vården i siffror. </a:t>
            </a:r>
          </a:p>
          <a:p>
            <a:endParaRPr lang="sv-SE" sz="1600" dirty="0"/>
          </a:p>
          <a:p>
            <a:r>
              <a:rPr lang="sv-SE" sz="1600" dirty="0" smtClean="0"/>
              <a:t>Hur se på detta?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Viktigt mått – hur går det för patienten?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Jämförelsen kan vara osäker. Slump påverkar.</a:t>
            </a:r>
          </a:p>
          <a:p>
            <a:endParaRPr lang="sv-SE" sz="1600" dirty="0"/>
          </a:p>
          <a:p>
            <a:r>
              <a:rPr lang="sv-SE" sz="1600" dirty="0" smtClean="0"/>
              <a:t>Hur väga dessa aspekter mot varann?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875084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9" y="385395"/>
            <a:ext cx="9100246" cy="59103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ruta 2"/>
          <p:cNvSpPr txBox="1"/>
          <p:nvPr/>
        </p:nvSpPr>
        <p:spPr>
          <a:xfrm>
            <a:off x="9711559" y="385396"/>
            <a:ext cx="2246893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Ett ”</a:t>
            </a:r>
            <a:r>
              <a:rPr lang="sv-SE" dirty="0" err="1" smtClean="0"/>
              <a:t>ärkemått</a:t>
            </a:r>
            <a:r>
              <a:rPr lang="sv-SE" dirty="0" smtClean="0"/>
              <a:t>” vid  jämförelser av medicinsk kvalitet.</a:t>
            </a:r>
          </a:p>
          <a:p>
            <a:endParaRPr lang="sv-SE" dirty="0"/>
          </a:p>
          <a:p>
            <a:r>
              <a:rPr lang="sv-SE" dirty="0" smtClean="0"/>
              <a:t>Stor förbättring sedan 1990 – från 30 till 14% döda.</a:t>
            </a:r>
          </a:p>
          <a:p>
            <a:endParaRPr lang="sv-SE" dirty="0" smtClean="0"/>
          </a:p>
          <a:p>
            <a:r>
              <a:rPr lang="sv-SE" dirty="0" smtClean="0"/>
              <a:t>Finns skillnader mellan landsting och mellan sjukhus, men det intressanta är ju trenden över tid.  </a:t>
            </a:r>
          </a:p>
          <a:p>
            <a:endParaRPr lang="sv-SE" dirty="0"/>
          </a:p>
          <a:p>
            <a:r>
              <a:rPr lang="sv-SE" dirty="0" smtClean="0"/>
              <a:t>Perspektiv</a:t>
            </a:r>
            <a:r>
              <a:rPr lang="sv-SE" smtClean="0"/>
              <a:t>, omdömesgill </a:t>
            </a:r>
            <a:r>
              <a:rPr lang="sv-SE" dirty="0" smtClean="0"/>
              <a:t>tolkning är centralt.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039" y="1931034"/>
            <a:ext cx="5178745" cy="19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211775"/>
            <a:ext cx="5040560" cy="64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6280179"/>
              </p:ext>
            </p:extLst>
          </p:nvPr>
        </p:nvGraphicFramePr>
        <p:xfrm>
          <a:off x="7680176" y="764704"/>
          <a:ext cx="259228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018708"/>
              </p:ext>
            </p:extLst>
          </p:nvPr>
        </p:nvGraphicFramePr>
        <p:xfrm>
          <a:off x="7680176" y="3429000"/>
          <a:ext cx="273630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069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936704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Leder publicering-öppenhet till bättre kvalitet?</a:t>
            </a:r>
          </a:p>
          <a:p>
            <a:r>
              <a:rPr lang="sv-SE" sz="2000" dirty="0" smtClean="0"/>
              <a:t>Hur se på rankingar – ”</a:t>
            </a:r>
            <a:r>
              <a:rPr lang="sv-SE" sz="2000" dirty="0" err="1" smtClean="0"/>
              <a:t>name</a:t>
            </a:r>
            <a:r>
              <a:rPr lang="sv-SE" sz="2000" dirty="0" smtClean="0"/>
              <a:t> and </a:t>
            </a:r>
            <a:r>
              <a:rPr lang="sv-SE" sz="2000" dirty="0" err="1" smtClean="0"/>
              <a:t>shame</a:t>
            </a:r>
            <a:r>
              <a:rPr lang="sv-SE" sz="2000" dirty="0" smtClean="0"/>
              <a:t>”. </a:t>
            </a:r>
          </a:p>
          <a:p>
            <a:r>
              <a:rPr lang="sv-SE" sz="2000" dirty="0" smtClean="0"/>
              <a:t>Kvantifierbara kvalitetsaspekter </a:t>
            </a:r>
            <a:r>
              <a:rPr lang="sv-SE" sz="2000" dirty="0" err="1" smtClean="0"/>
              <a:t>versus</a:t>
            </a:r>
            <a:r>
              <a:rPr lang="sv-SE" sz="2000" dirty="0" smtClean="0"/>
              <a:t> andra: Obalans – effekter? </a:t>
            </a:r>
          </a:p>
          <a:p>
            <a:pPr lvl="1"/>
            <a:r>
              <a:rPr lang="sv-SE" sz="2000" dirty="0" smtClean="0"/>
              <a:t>Följer vi upp rätt saker?</a:t>
            </a:r>
          </a:p>
          <a:p>
            <a:r>
              <a:rPr lang="sv-SE" sz="2000" dirty="0" smtClean="0"/>
              <a:t>Skall vi ha tyngdpunkt på processmått eller på resultatmått?</a:t>
            </a:r>
          </a:p>
          <a:p>
            <a:r>
              <a:rPr lang="sv-SE" sz="2000" dirty="0" smtClean="0"/>
              <a:t>Enbart publicera ”säkra-bra” kvalitetsdata </a:t>
            </a:r>
            <a:r>
              <a:rPr lang="sv-SE" sz="2000" dirty="0" err="1" smtClean="0"/>
              <a:t>versus</a:t>
            </a:r>
            <a:r>
              <a:rPr lang="sv-SE" sz="2000" dirty="0" smtClean="0"/>
              <a:t> även skakiga data?</a:t>
            </a:r>
          </a:p>
          <a:p>
            <a:r>
              <a:rPr lang="sv-SE" sz="2000" dirty="0"/>
              <a:t>Registreringsbördan, kostnader vs nyttan?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31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65" y="102676"/>
            <a:ext cx="3832903" cy="351222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3" y="102676"/>
            <a:ext cx="7454614" cy="5396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ruta 4"/>
          <p:cNvSpPr txBox="1"/>
          <p:nvPr/>
        </p:nvSpPr>
        <p:spPr>
          <a:xfrm>
            <a:off x="7055505" y="4048649"/>
            <a:ext cx="4735663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Kapacitet styra mot ”nytta” – internationell ranking </a:t>
            </a:r>
          </a:p>
          <a:p>
            <a:endParaRPr lang="sv-SE" sz="2400" dirty="0"/>
          </a:p>
          <a:p>
            <a:r>
              <a:rPr lang="sv-SE" sz="2400" dirty="0" smtClean="0"/>
              <a:t>Sverige i topp. Nyttigt perspektiv – vi har nog ganska bra tillgång på kvalitetsdata, jämförelsevis.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8388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0463931"/>
              </p:ext>
            </p:extLst>
          </p:nvPr>
        </p:nvGraphicFramePr>
        <p:xfrm>
          <a:off x="345373" y="52230"/>
          <a:ext cx="1145276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75328" y="1377793"/>
            <a:ext cx="5181600" cy="4351338"/>
          </a:xfrm>
        </p:spPr>
        <p:txBody>
          <a:bodyPr/>
          <a:lstStyle/>
          <a:p>
            <a:r>
              <a:rPr lang="sv-SE" b="1" dirty="0" smtClean="0"/>
              <a:t>Socialstyrelsen</a:t>
            </a:r>
          </a:p>
          <a:p>
            <a:pPr lvl="1"/>
            <a:r>
              <a:rPr lang="sv-SE" dirty="0" smtClean="0"/>
              <a:t>Öppna </a:t>
            </a:r>
            <a:r>
              <a:rPr lang="sv-SE" dirty="0"/>
              <a:t>Jämförelser</a:t>
            </a:r>
          </a:p>
          <a:p>
            <a:pPr lvl="1"/>
            <a:r>
              <a:rPr lang="sv-SE" dirty="0"/>
              <a:t>SoS Nationell Utvärdering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760141" y="1339961"/>
            <a:ext cx="4716000" cy="3740400"/>
          </a:xfrm>
        </p:spPr>
        <p:txBody>
          <a:bodyPr/>
          <a:lstStyle/>
          <a:p>
            <a:r>
              <a:rPr lang="sv-SE" b="1" dirty="0" smtClean="0"/>
              <a:t>Kvalitetsregisters årsrapporter &amp; webb</a:t>
            </a:r>
          </a:p>
          <a:p>
            <a:pPr lvl="1"/>
            <a:r>
              <a:rPr lang="sv-SE" dirty="0" smtClean="0"/>
              <a:t>Stor variation, vissa register lång tradition, andra nästan ingen</a:t>
            </a:r>
          </a:p>
          <a:p>
            <a:r>
              <a:rPr lang="sv-SE" b="1" dirty="0" smtClean="0"/>
              <a:t>SKLs rapportering</a:t>
            </a:r>
          </a:p>
          <a:p>
            <a:pPr lvl="1"/>
            <a:r>
              <a:rPr lang="sv-SE" dirty="0" smtClean="0"/>
              <a:t>Årlig rapport med öppna jämförelser</a:t>
            </a:r>
          </a:p>
          <a:p>
            <a:pPr lvl="1"/>
            <a:r>
              <a:rPr lang="sv-SE" dirty="0" smtClean="0"/>
              <a:t>Vården </a:t>
            </a:r>
            <a:r>
              <a:rPr lang="sv-SE" dirty="0"/>
              <a:t>i Siffror (webb)</a:t>
            </a:r>
          </a:p>
          <a:p>
            <a:pPr lvl="1"/>
            <a:r>
              <a:rPr lang="sv-SE" dirty="0" smtClean="0"/>
              <a:t>Nationell Patientenkät</a:t>
            </a:r>
          </a:p>
          <a:p>
            <a:pPr lvl="1"/>
            <a:r>
              <a:rPr lang="sv-SE" dirty="0" smtClean="0"/>
              <a:t>Kostnad Per </a:t>
            </a:r>
            <a:r>
              <a:rPr lang="sv-SE" dirty="0"/>
              <a:t>P</a:t>
            </a:r>
            <a:r>
              <a:rPr lang="sv-SE" dirty="0" smtClean="0"/>
              <a:t>atient</a:t>
            </a:r>
          </a:p>
          <a:p>
            <a:pPr lvl="1"/>
            <a:r>
              <a:rPr lang="sv-SE" dirty="0"/>
              <a:t>V</a:t>
            </a:r>
            <a:r>
              <a:rPr lang="sv-SE" dirty="0" smtClean="0"/>
              <a:t>äntetider, överbeläggningar m </a:t>
            </a:r>
            <a:r>
              <a:rPr lang="sv-SE" dirty="0" err="1" smtClean="0"/>
              <a:t>m</a:t>
            </a:r>
            <a:r>
              <a:rPr lang="sv-SE" dirty="0" smtClean="0"/>
              <a:t> 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582" y="4505765"/>
            <a:ext cx="1549346" cy="20960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17" y="3297743"/>
            <a:ext cx="1941017" cy="27579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aphicFrame>
        <p:nvGraphicFramePr>
          <p:cNvPr id="11" name="Diagram 10"/>
          <p:cNvGraphicFramePr/>
          <p:nvPr>
            <p:extLst/>
          </p:nvPr>
        </p:nvGraphicFramePr>
        <p:xfrm>
          <a:off x="5007411" y="4159956"/>
          <a:ext cx="2556196" cy="22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9030" y="3210161"/>
            <a:ext cx="2482086" cy="3259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240" y="4159956"/>
            <a:ext cx="1775929" cy="247695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2394" y="4232688"/>
            <a:ext cx="2829170" cy="24636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4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701" y="1"/>
            <a:ext cx="9148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9883805"/>
              </p:ext>
            </p:extLst>
          </p:nvPr>
        </p:nvGraphicFramePr>
        <p:xfrm>
          <a:off x="9005977" y="215661"/>
          <a:ext cx="2941608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0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83335" y="365126"/>
          <a:ext cx="3245476" cy="13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174953"/>
              </p:ext>
            </p:extLst>
          </p:nvPr>
        </p:nvGraphicFramePr>
        <p:xfrm>
          <a:off x="748047" y="365126"/>
          <a:ext cx="10515600" cy="631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8538693" y="365127"/>
          <a:ext cx="3090929" cy="153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8538692" y="2524259"/>
          <a:ext cx="3090929" cy="127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8413707" y="2726749"/>
            <a:ext cx="3566258" cy="27066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400" i="1" dirty="0" smtClean="0"/>
              <a:t>Frågeställning : Borde landstingen ta fram en ”nationell modell” för sjukvårdsuppföljning, ett ramverk, </a:t>
            </a:r>
            <a:r>
              <a:rPr lang="sv-SE" sz="2400" i="1" dirty="0" err="1" smtClean="0"/>
              <a:t>inkl</a:t>
            </a:r>
            <a:r>
              <a:rPr lang="sv-SE" sz="2400" i="1" dirty="0" smtClean="0"/>
              <a:t> mått och indikatorer, analysprogram </a:t>
            </a:r>
            <a:r>
              <a:rPr lang="sv-SE" sz="2400" i="1" dirty="0" err="1" smtClean="0"/>
              <a:t>etc</a:t>
            </a:r>
            <a:r>
              <a:rPr lang="sv-SE" sz="2400" i="1" dirty="0" smtClean="0"/>
              <a:t> 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29328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8" y="192390"/>
            <a:ext cx="7740869" cy="56899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ruta 3"/>
          <p:cNvSpPr txBox="1"/>
          <p:nvPr/>
        </p:nvSpPr>
        <p:spPr>
          <a:xfrm>
            <a:off x="9286775" y="192390"/>
            <a:ext cx="2585545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Nationella Diabetesregistret </a:t>
            </a:r>
          </a:p>
          <a:p>
            <a:endParaRPr lang="sv-SE" dirty="0"/>
          </a:p>
          <a:p>
            <a:r>
              <a:rPr lang="sv-SE" dirty="0" smtClean="0"/>
              <a:t>Resultatöversikt per landsting, 2015 års resultat.</a:t>
            </a:r>
          </a:p>
          <a:p>
            <a:endParaRPr lang="sv-SE" dirty="0"/>
          </a:p>
          <a:p>
            <a:r>
              <a:rPr lang="sv-SE" dirty="0" smtClean="0"/>
              <a:t>15 kvalitetsmått</a:t>
            </a:r>
          </a:p>
          <a:p>
            <a:endParaRPr lang="sv-SE" dirty="0"/>
          </a:p>
          <a:p>
            <a:r>
              <a:rPr lang="sv-SE" dirty="0" smtClean="0"/>
              <a:t>Jämförelse med riket</a:t>
            </a:r>
          </a:p>
          <a:p>
            <a:endParaRPr lang="sv-SE" dirty="0"/>
          </a:p>
          <a:p>
            <a:r>
              <a:rPr lang="sv-SE" dirty="0" smtClean="0"/>
              <a:t>TG = täckningsgrad, hur komplett man rapporterar data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29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26" y="269179"/>
            <a:ext cx="6217674" cy="614637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82" y="128542"/>
            <a:ext cx="4674164" cy="293115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890980" y="3660210"/>
            <a:ext cx="4718018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Psykiatri – </a:t>
            </a:r>
            <a:r>
              <a:rPr lang="sv-SE" dirty="0" err="1" smtClean="0"/>
              <a:t>Kompaseen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Primär användare är verksamhetschefer m </a:t>
            </a:r>
            <a:r>
              <a:rPr lang="sv-SE" dirty="0" err="1" smtClean="0"/>
              <a:t>m</a:t>
            </a:r>
            <a:r>
              <a:rPr lang="sv-SE" dirty="0" smtClean="0"/>
              <a:t> – men innehållet är tillgänglig för alla, inga lösenord krävs.</a:t>
            </a:r>
          </a:p>
          <a:p>
            <a:endParaRPr lang="sv-SE" dirty="0"/>
          </a:p>
          <a:p>
            <a:r>
              <a:rPr lang="sv-SE" dirty="0" smtClean="0"/>
              <a:t>Varje färgmarkering är en kvalitetsindikatorer. 7 register, 14 indikator.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06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947" y="185530"/>
            <a:ext cx="11819419" cy="67365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v-SE" sz="2000" b="1" dirty="0" err="1" smtClean="0"/>
              <a:t>Swedeheart</a:t>
            </a:r>
            <a:r>
              <a:rPr lang="sv-SE" sz="2000" b="1" dirty="0" smtClean="0"/>
              <a:t> – hjärtinfarktvård: Den interna uppföljningen som en klinikchef kan göra – löpande. Färgerna visar måluppfyllelse för kvalitetsmåtten.  Samma data visas även öppet.</a:t>
            </a:r>
            <a:endParaRPr lang="sv-SE" sz="2000" b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7" y="970886"/>
            <a:ext cx="11230839" cy="56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1CF23B4-FBFB-40C1-B3D4-006776942EC0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64E5283D-0E50-43D5-9D89-99D7FC26FC9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7D6AEFEA-E6B3-4FA1-B8D2-F8CAEDFD904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SKL vit</Template>
  <TotalTime>219</TotalTime>
  <Words>1189</Words>
  <Application>Microsoft Office PowerPoint</Application>
  <PresentationFormat>Bredbild</PresentationFormat>
  <Paragraphs>190</Paragraphs>
  <Slides>28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SKL PPT</vt:lpstr>
      <vt:lpstr>Vit SKL PPT</vt:lpstr>
      <vt:lpstr>Inledningsbilder</vt:lpstr>
      <vt:lpstr>SKL PPT Mörk</vt:lpstr>
      <vt:lpstr>Vårddatastödd uppföljning  av hälso- och sjukvård - orientering  Presentation av Vården i Siffror</vt:lpstr>
      <vt:lpstr>Analys och utvärdering – exempel på angelägna, men komplexa och svårbesvarade frågor. Data om kvalitet och kostnader nödvändiga, men...glapp mellan vår analytiska ambtion och (synbart) goda tillgång på data?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Swedeheart – hjärtinfarktvård: Den interna uppföljningen som en klinikchef kan göra – löpande. Färgerna visar måluppfyllelse för kvalitetsmåtten.  Samma data visas även öppet.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Nationell Patientenkät: Helhetsintrycket av besök.   Landsting &amp; 1200 vårdcentraler.  Variation mellan landsting (medelvärde) mindre viktig än variation mellan vårdcentraler.  Dilemma: Låg svarsfrekvens; ca 50%. Generellt problem vid enkäter</vt:lpstr>
      <vt:lpstr>PowerPoint-presentation</vt:lpstr>
      <vt:lpstr>PowerPoint-presentation</vt:lpstr>
      <vt:lpstr>Registerbaserad kvalitetsuppföljning av vårdsystem – vi ser bara eller bäst där lyktstolpen lyser upp, där data finns. Viktiga vårdområden, svårmätta kvalitetsdimensioner tappas bort.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Vårddatastödd uppföljning  i hälso- och sjukvård  Presentation av Vården i Siffror  Stockholm 18 oktober 2017 Fredrik Westander, SKL Adam Sandebring, SKL</dc:title>
  <dc:creator>Westander Fredrik</dc:creator>
  <cp:lastModifiedBy>Dan Engström</cp:lastModifiedBy>
  <cp:revision>23</cp:revision>
  <dcterms:created xsi:type="dcterms:W3CDTF">2017-10-18T08:24:29Z</dcterms:created>
  <dcterms:modified xsi:type="dcterms:W3CDTF">2017-10-26T16:40:51Z</dcterms:modified>
</cp:coreProperties>
</file>