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3"/>
  </p:notesMasterIdLst>
  <p:sldIdLst>
    <p:sldId id="256" r:id="rId2"/>
    <p:sldId id="312" r:id="rId3"/>
    <p:sldId id="258" r:id="rId4"/>
    <p:sldId id="317" r:id="rId5"/>
    <p:sldId id="282" r:id="rId6"/>
    <p:sldId id="287" r:id="rId7"/>
    <p:sldId id="313" r:id="rId8"/>
    <p:sldId id="316" r:id="rId9"/>
    <p:sldId id="310" r:id="rId10"/>
    <p:sldId id="306" r:id="rId11"/>
    <p:sldId id="315" r:id="rId12"/>
    <p:sldId id="295" r:id="rId13"/>
    <p:sldId id="300" r:id="rId14"/>
    <p:sldId id="301" r:id="rId15"/>
    <p:sldId id="297" r:id="rId16"/>
    <p:sldId id="298" r:id="rId17"/>
    <p:sldId id="289" r:id="rId18"/>
    <p:sldId id="290" r:id="rId19"/>
    <p:sldId id="291" r:id="rId20"/>
    <p:sldId id="308" r:id="rId21"/>
    <p:sldId id="311" r:id="rId22"/>
  </p:sldIdLst>
  <p:sldSz cx="9144000" cy="6858000" type="screen4x3"/>
  <p:notesSz cx="6797675" cy="9928225"/>
  <p:embeddedFontLst>
    <p:embeddedFont>
      <p:font typeface="Scala Sans Offc" panose="020B060402020202020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5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8135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8135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2897509E-F9B8-42B5-BE0E-D4950F2DABA3}" type="datetimeFigureOut">
              <a:rPr lang="sv-SE" smtClean="0"/>
              <a:t>2017-11-09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A5B89B09-4849-4CCF-B570-1C3084801A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32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9B09-4849-4CCF-B570-1C3084801A8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6233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89B09-4849-4CCF-B570-1C3084801A8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176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thr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1525" y="3313209"/>
            <a:ext cx="7677150" cy="75082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Titel på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4671" y="4340179"/>
            <a:ext cx="7685748" cy="934452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Undertitel eller namn på plats, konferens eller dyl.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4994" y="6398680"/>
            <a:ext cx="1044000" cy="360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D3E8B18-135D-4422-A19E-992B958723FC}" type="datetime1">
              <a:rPr lang="sv-SE" smtClean="0"/>
              <a:t>2017-11-09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905845" y="2317909"/>
            <a:ext cx="568494" cy="360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  <p:cxnSp>
        <p:nvCxnSpPr>
          <p:cNvPr id="14" name="Rak 13"/>
          <p:cNvCxnSpPr/>
          <p:nvPr/>
        </p:nvCxnSpPr>
        <p:spPr>
          <a:xfrm>
            <a:off x="762000" y="5596483"/>
            <a:ext cx="75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571" y="5854613"/>
            <a:ext cx="1260000" cy="67673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772066" y="5788561"/>
            <a:ext cx="5726388" cy="5826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smtClean="0"/>
              <a:t>skriv ditt namn här</a:t>
            </a:r>
          </a:p>
          <a:p>
            <a:pPr lvl="0"/>
            <a:r>
              <a:rPr lang="sv-SE" dirty="0" smtClean="0"/>
              <a:t>nästa namn här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603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Ange 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A44D-CFB0-427C-9940-E7CE3E95A5A8}" type="datetime1">
              <a:rPr lang="sv-SE" smtClean="0"/>
              <a:t>2017-11-09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4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ö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103" y="742949"/>
            <a:ext cx="7980647" cy="110331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Ange dubbelradig</a:t>
            </a:r>
            <a:br>
              <a:rPr lang="sv-SE" dirty="0" smtClean="0"/>
            </a:br>
            <a:r>
              <a:rPr lang="sv-SE" dirty="0" smtClean="0"/>
              <a:t>rubrik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102" y="1846261"/>
            <a:ext cx="7980648" cy="371633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AFAFA-4E80-4AB7-89A1-8490641F1CBA}" type="datetime1">
              <a:rPr lang="sv-SE" smtClean="0"/>
              <a:t>2017-11-09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894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559" y="3346103"/>
            <a:ext cx="7971469" cy="740122"/>
          </a:xfr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560" y="4318314"/>
            <a:ext cx="7971470" cy="949011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1451B-4E10-49E2-8642-318F62F60496}" type="datetime1">
              <a:rPr lang="sv-SE" smtClean="0"/>
              <a:t>2017-11-09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62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102" y="741886"/>
            <a:ext cx="7980648" cy="65190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862" y="1544715"/>
            <a:ext cx="3824814" cy="401788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342" y="1544715"/>
            <a:ext cx="3807888" cy="401788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2FA2-C095-4ED1-8052-71DF4D834336}" type="datetime1">
              <a:rPr lang="sv-SE" smtClean="0"/>
              <a:t>2017-11-09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42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04" y="743693"/>
            <a:ext cx="7974224" cy="648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05" y="1560059"/>
            <a:ext cx="3837652" cy="540000"/>
          </a:xfrm>
        </p:spPr>
        <p:txBody>
          <a:bodyPr anchor="ctr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805" y="2113191"/>
            <a:ext cx="3837652" cy="344940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4286" y="1560053"/>
            <a:ext cx="3800744" cy="540000"/>
          </a:xfrm>
        </p:spPr>
        <p:txBody>
          <a:bodyPr anchor="ctr">
            <a:no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4288" y="2113177"/>
            <a:ext cx="3800742" cy="344942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ABFFC-1A83-45ED-A008-3BB9F0AB3385}" type="datetime1">
              <a:rPr lang="sv-SE" smtClean="0"/>
              <a:t>2017-11-09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278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799E-22CC-4BD4-984B-4F0F5D21A147}" type="datetime1">
              <a:rPr lang="sv-SE" smtClean="0"/>
              <a:t>2017-11-09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36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000CB-7D83-4129-AD8C-1E26D199A366}" type="datetime1">
              <a:rPr lang="sv-SE" smtClean="0"/>
              <a:t>2017-11-09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873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2DABF-5AE8-4127-8D2B-9B3FEB145BAC}" type="datetime1">
              <a:rPr lang="sv-SE" smtClean="0"/>
              <a:t>2017-11-09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25" y="5847150"/>
            <a:ext cx="1296000" cy="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2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5589240"/>
          </a:xfrm>
          <a:prstGeom prst="rect">
            <a:avLst/>
          </a:prstGeom>
          <a:gradFill flip="none" rotWithShape="1">
            <a:gsLst>
              <a:gs pos="0">
                <a:srgbClr val="D8B25C">
                  <a:lumMod val="40000"/>
                  <a:lumOff val="60000"/>
                  <a:alpha val="70000"/>
                </a:srgbClr>
              </a:gs>
              <a:gs pos="100000">
                <a:srgbClr val="D8B25C">
                  <a:lumMod val="40000"/>
                  <a:lumOff val="60000"/>
                  <a:alpha val="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7102" y="741886"/>
            <a:ext cx="7980648" cy="64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103" y="1554681"/>
            <a:ext cx="7980647" cy="400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336" y="6398680"/>
            <a:ext cx="104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fld id="{D0788186-63E0-4335-A215-C6A7DE1C97E2}" type="datetime1">
              <a:rPr lang="sv-SE" smtClean="0"/>
              <a:t>2017-11-09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136" y="242338"/>
            <a:ext cx="7589716" cy="3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cap="all" spc="120" baseline="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ange presentationens titel under "infoga sidhuvud/sidfot"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1520" y="242824"/>
            <a:ext cx="316233" cy="36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cap="all" spc="100" baseline="0">
                <a:solidFill>
                  <a:schemeClr val="tx1"/>
                </a:solidFill>
              </a:defRPr>
            </a:lvl1pPr>
          </a:lstStyle>
          <a:p>
            <a:fld id="{2F6CDBB5-B4F3-4881-8F59-0ECFA8A31FBE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285720" y="285728"/>
            <a:ext cx="285752" cy="285752"/>
          </a:xfrm>
          <a:prstGeom prst="rect">
            <a:avLst/>
          </a:prstGeom>
          <a:solidFill>
            <a:srgbClr val="C4261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25" y="5847150"/>
            <a:ext cx="1296000" cy="69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ts val="2200"/>
        </a:lnSpc>
        <a:spcBef>
          <a:spcPts val="480"/>
        </a:spcBef>
        <a:spcAft>
          <a:spcPts val="200"/>
        </a:spcAft>
        <a:buFont typeface="Scala Sans Offc" panose="020B0504030101020102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222250" algn="l" defTabSz="914400" rtl="0" eaLnBrk="1" latinLnBrk="0" hangingPunct="1">
        <a:lnSpc>
          <a:spcPts val="1900"/>
        </a:lnSpc>
        <a:spcBef>
          <a:spcPts val="408"/>
        </a:spcBef>
        <a:spcAft>
          <a:spcPts val="200"/>
        </a:spcAft>
        <a:buFont typeface="Scala Sans Offc" panose="020B0504030101020102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585788" indent="-146050" algn="l" defTabSz="914400" rtl="0" eaLnBrk="1" latinLnBrk="0" hangingPunct="1">
        <a:lnSpc>
          <a:spcPts val="1700"/>
        </a:lnSpc>
        <a:spcBef>
          <a:spcPts val="360"/>
        </a:spcBef>
        <a:spcAft>
          <a:spcPts val="200"/>
        </a:spcAft>
        <a:buFont typeface="Arial" panose="020B0604020202020204" pitchFamily="34" charset="0"/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736600" indent="-139700" algn="l" defTabSz="957263" rtl="0" eaLnBrk="1" latinLnBrk="0" hangingPunct="1">
        <a:lnSpc>
          <a:spcPts val="1700"/>
        </a:lnSpc>
        <a:spcBef>
          <a:spcPts val="360"/>
        </a:spcBef>
        <a:spcAft>
          <a:spcPts val="200"/>
        </a:spcAft>
        <a:buFont typeface="Arial" panose="020B0604020202020204" pitchFamily="34" charset="0"/>
        <a:buChar char="•"/>
        <a:defRPr sz="15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879475" indent="-139700" algn="l" defTabSz="914400" rtl="0" eaLnBrk="1" latinLnBrk="0" hangingPunct="1">
        <a:lnSpc>
          <a:spcPts val="1700"/>
        </a:lnSpc>
        <a:spcBef>
          <a:spcPts val="360"/>
        </a:spcBef>
        <a:spcAft>
          <a:spcPts val="200"/>
        </a:spcAft>
        <a:buFont typeface="Arial" panose="020B0604020202020204" pitchFamily="34" charset="0"/>
        <a:buChar char="•"/>
        <a:tabLst>
          <a:tab pos="1338263" algn="l"/>
        </a:tabLst>
        <a:defRPr sz="15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21102" y="2928551"/>
            <a:ext cx="7966844" cy="753763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Hur Riksrevisionen hanterar sitt komplexa uppdrag </a:t>
            </a:r>
            <a:br>
              <a:rPr lang="sv-SE" dirty="0" smtClean="0"/>
            </a:br>
            <a:r>
              <a:rPr lang="sv-SE" dirty="0"/>
              <a:t>	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774671" y="4340178"/>
            <a:ext cx="7685748" cy="1078259"/>
          </a:xfrm>
        </p:spPr>
        <p:txBody>
          <a:bodyPr/>
          <a:lstStyle/>
          <a:p>
            <a:endParaRPr lang="sv-SE" dirty="0" smtClean="0"/>
          </a:p>
          <a:p>
            <a:r>
              <a:rPr lang="sv-SE" dirty="0" err="1" smtClean="0"/>
              <a:t>SVUF:s</a:t>
            </a:r>
            <a:r>
              <a:rPr lang="sv-SE" dirty="0" smtClean="0"/>
              <a:t> konferens 2017</a:t>
            </a:r>
          </a:p>
          <a:p>
            <a:r>
              <a:rPr lang="sv-SE" dirty="0" smtClean="0"/>
              <a:t>ATT UTVÄRDERA I EN KOMPLEX VÄRLD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772066" y="5788561"/>
            <a:ext cx="5726388" cy="544277"/>
          </a:xfrm>
        </p:spPr>
        <p:txBody>
          <a:bodyPr/>
          <a:lstStyle/>
          <a:p>
            <a:r>
              <a:rPr lang="sv-SE" dirty="0" smtClean="0"/>
              <a:t>Robert Boije</a:t>
            </a:r>
          </a:p>
          <a:p>
            <a:r>
              <a:rPr lang="sv-SE" dirty="0" smtClean="0"/>
              <a:t>Avdelningschef, effektivitetsrevisionen</a:t>
            </a:r>
          </a:p>
          <a:p>
            <a:r>
              <a:rPr lang="sv-SE" dirty="0" smtClean="0"/>
              <a:t>19 OKTOBER 2017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4851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6" y="488091"/>
            <a:ext cx="7980648" cy="531341"/>
          </a:xfrm>
        </p:spPr>
        <p:txBody>
          <a:bodyPr/>
          <a:lstStyle/>
          <a:p>
            <a:r>
              <a:rPr lang="sv-SE" dirty="0" smtClean="0"/>
              <a:t>Framtagande av granskningsförslag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192426"/>
            <a:ext cx="8163599" cy="4370175"/>
          </a:xfrm>
        </p:spPr>
        <p:txBody>
          <a:bodyPr/>
          <a:lstStyle/>
          <a:p>
            <a:r>
              <a:rPr lang="sv-SE" dirty="0" smtClean="0"/>
              <a:t>Övergripande inriktning fastställs i granskningsplan</a:t>
            </a:r>
          </a:p>
          <a:p>
            <a:r>
              <a:rPr lang="sv-SE" dirty="0" smtClean="0"/>
              <a:t>De olika </a:t>
            </a:r>
            <a:r>
              <a:rPr lang="sv-SE" dirty="0" err="1" smtClean="0"/>
              <a:t>sakenheterna</a:t>
            </a:r>
            <a:r>
              <a:rPr lang="sv-SE" dirty="0" smtClean="0"/>
              <a:t> står utifrån sin omvärldsanalys för den huvudsakliga idégenereringen</a:t>
            </a:r>
          </a:p>
          <a:p>
            <a:r>
              <a:rPr lang="sv-SE" dirty="0" smtClean="0"/>
              <a:t>Enhetscheferna kvalitetssäkrar nya granskningsförslag</a:t>
            </a:r>
          </a:p>
          <a:p>
            <a:r>
              <a:rPr lang="sv-SE" dirty="0" smtClean="0"/>
              <a:t>Avdelningsledningen prövar granskningsförslagen utifrån</a:t>
            </a:r>
          </a:p>
          <a:p>
            <a:pPr lvl="1"/>
            <a:r>
              <a:rPr lang="sv-SE" dirty="0" smtClean="0"/>
              <a:t>Väsentlighet, risk, effekt på statsbudgeten, om frågan är principiellt viktig</a:t>
            </a:r>
          </a:p>
          <a:p>
            <a:pPr lvl="1"/>
            <a:r>
              <a:rPr lang="sv-SE" dirty="0" smtClean="0"/>
              <a:t>Mervärde i förhållande till vad andra redan gjort</a:t>
            </a:r>
          </a:p>
          <a:p>
            <a:pPr lvl="1"/>
            <a:r>
              <a:rPr lang="sv-SE" dirty="0" smtClean="0"/>
              <a:t>Om bedömningsgrunderna är tydliga</a:t>
            </a:r>
          </a:p>
          <a:p>
            <a:pPr lvl="1"/>
            <a:r>
              <a:rPr lang="sv-SE" dirty="0" smtClean="0"/>
              <a:t>Även viss diskussion om metodval</a:t>
            </a:r>
          </a:p>
          <a:p>
            <a:r>
              <a:rPr lang="sv-SE" dirty="0" smtClean="0"/>
              <a:t>Avdelningsledningen rekommenderar att förslaget kan skickas till ansvarig riksrevisor (med eller utan modifiering) alternativt avslås förslaget</a:t>
            </a:r>
          </a:p>
          <a:p>
            <a:r>
              <a:rPr lang="sv-SE" dirty="0" smtClean="0"/>
              <a:t>Ansvarig riksrevisor beslutar om granskningen ska genomföras </a:t>
            </a:r>
            <a:endParaRPr lang="sv-SE" dirty="0"/>
          </a:p>
          <a:p>
            <a:pPr marL="195263" lvl="1" indent="0">
              <a:buNone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63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741886"/>
            <a:ext cx="7980648" cy="926276"/>
          </a:xfrm>
        </p:spPr>
        <p:txBody>
          <a:bodyPr/>
          <a:lstStyle/>
          <a:p>
            <a:r>
              <a:rPr lang="sv-SE" dirty="0" smtClean="0"/>
              <a:t>Är vissa revisionsfrågor för komplexa att svara på?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902941"/>
            <a:ext cx="7980647" cy="3659659"/>
          </a:xfrm>
        </p:spPr>
        <p:txBody>
          <a:bodyPr/>
          <a:lstStyle/>
          <a:p>
            <a:r>
              <a:rPr lang="sv-SE" dirty="0" smtClean="0"/>
              <a:t>Kompetensproblem</a:t>
            </a:r>
          </a:p>
          <a:p>
            <a:pPr lvl="1"/>
            <a:r>
              <a:rPr lang="sv-SE" dirty="0" smtClean="0"/>
              <a:t>Sakkunskap </a:t>
            </a:r>
          </a:p>
          <a:p>
            <a:pPr lvl="1"/>
            <a:r>
              <a:rPr lang="sv-SE" dirty="0" smtClean="0"/>
              <a:t>Metodkunskap</a:t>
            </a:r>
          </a:p>
          <a:p>
            <a:pPr lvl="1"/>
            <a:r>
              <a:rPr lang="sv-SE" dirty="0"/>
              <a:t>Generalister kontra specialister</a:t>
            </a:r>
          </a:p>
          <a:p>
            <a:pPr lvl="1"/>
            <a:r>
              <a:rPr lang="sv-SE" dirty="0" smtClean="0"/>
              <a:t>Behov av konsulthjälp</a:t>
            </a:r>
          </a:p>
          <a:p>
            <a:r>
              <a:rPr lang="sv-SE" dirty="0" smtClean="0"/>
              <a:t>Metod- och dataproblem</a:t>
            </a:r>
          </a:p>
          <a:p>
            <a:r>
              <a:rPr lang="sv-SE" dirty="0" smtClean="0"/>
              <a:t>Problem med ”för” breda granskningar</a:t>
            </a:r>
          </a:p>
          <a:p>
            <a:pPr lvl="2"/>
            <a:r>
              <a:rPr lang="sv-SE" dirty="0" smtClean="0"/>
              <a:t>Negativ erfarenhet av breda granskningar</a:t>
            </a:r>
          </a:p>
          <a:p>
            <a:pPr lvl="2"/>
            <a:r>
              <a:rPr lang="sv-SE" dirty="0" smtClean="0"/>
              <a:t>Kritik framförd i Cold Review mot några av våra tidigare breda granskningar</a:t>
            </a:r>
          </a:p>
          <a:p>
            <a:pPr lvl="2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05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741885"/>
            <a:ext cx="7980648" cy="821245"/>
          </a:xfrm>
        </p:spPr>
        <p:txBody>
          <a:bodyPr/>
          <a:lstStyle/>
          <a:p>
            <a:r>
              <a:rPr lang="sv-SE" dirty="0" smtClean="0"/>
              <a:t>Hur våra rapporter uppfattas och tas emot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702191"/>
            <a:ext cx="7980647" cy="3860409"/>
          </a:xfrm>
        </p:spPr>
        <p:txBody>
          <a:bodyPr/>
          <a:lstStyle/>
          <a:p>
            <a:r>
              <a:rPr lang="sv-SE" dirty="0" smtClean="0"/>
              <a:t>En stor majoritet av granskningsobjekten anger i de enkäter vi skickar ut att de haft nytta av granskningen</a:t>
            </a:r>
          </a:p>
          <a:p>
            <a:r>
              <a:rPr lang="sv-SE" dirty="0" smtClean="0"/>
              <a:t>Resultaten stöds av en forskningsuppsats </a:t>
            </a:r>
            <a:r>
              <a:rPr lang="sv-SE" dirty="0"/>
              <a:t>av </a:t>
            </a:r>
            <a:r>
              <a:rPr lang="sv-SE" dirty="0" err="1"/>
              <a:t>Bringselius</a:t>
            </a:r>
            <a:r>
              <a:rPr lang="sv-SE" dirty="0"/>
              <a:t> (2016</a:t>
            </a:r>
            <a:r>
              <a:rPr lang="sv-SE" dirty="0" smtClean="0"/>
              <a:t>):</a:t>
            </a:r>
            <a:endParaRPr lang="sv-SE" dirty="0"/>
          </a:p>
          <a:p>
            <a:pPr marL="195263" lvl="1" indent="0">
              <a:buNone/>
            </a:pPr>
            <a:r>
              <a:rPr lang="sv-SE" dirty="0"/>
              <a:t> ”71 procent av respond</a:t>
            </a:r>
            <a:r>
              <a:rPr lang="sv-SE" sz="1600" dirty="0"/>
              <a:t>e</a:t>
            </a:r>
            <a:r>
              <a:rPr lang="sv-SE" dirty="0"/>
              <a:t>nterna ansåg att </a:t>
            </a:r>
            <a:r>
              <a:rPr lang="sv-SE" dirty="0" err="1"/>
              <a:t>RiRs</a:t>
            </a:r>
            <a:r>
              <a:rPr lang="sv-SE" dirty="0"/>
              <a:t> granskningar under perioden januari 2014 till april 2015 höll hög kvalitet</a:t>
            </a:r>
            <a:r>
              <a:rPr lang="sv-SE" dirty="0" smtClean="0"/>
              <a:t>”</a:t>
            </a:r>
            <a:endParaRPr lang="sv-SE" dirty="0"/>
          </a:p>
          <a:p>
            <a:r>
              <a:rPr lang="sv-SE" dirty="0" smtClean="0"/>
              <a:t>Våra egna uppföljningsrapporter visar också att flertalet av granskningsrapporterna </a:t>
            </a:r>
            <a:r>
              <a:rPr lang="sv-SE" dirty="0"/>
              <a:t>leder till någon form av åtgärder av regeringen eller granskade </a:t>
            </a:r>
            <a:r>
              <a:rPr lang="sv-SE" dirty="0" smtClean="0"/>
              <a:t>myndigheter</a:t>
            </a:r>
            <a:endParaRPr lang="sv-SE" dirty="0"/>
          </a:p>
          <a:p>
            <a:pPr marL="195263" lvl="1" indent="0">
              <a:buNone/>
            </a:pPr>
            <a:endParaRPr lang="sv-SE" dirty="0"/>
          </a:p>
          <a:p>
            <a:pPr marL="195263" lvl="1" indent="0">
              <a:buNone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7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741886"/>
            <a:ext cx="7980648" cy="679142"/>
          </a:xfrm>
        </p:spPr>
        <p:txBody>
          <a:bodyPr/>
          <a:lstStyle/>
          <a:p>
            <a:r>
              <a:rPr lang="sv-SE" dirty="0" smtClean="0"/>
              <a:t>Översiktlig uppföljning av 122 rapporter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560090"/>
            <a:ext cx="7980647" cy="4002510"/>
          </a:xfrm>
        </p:spPr>
        <p:txBody>
          <a:bodyPr/>
          <a:lstStyle/>
          <a:p>
            <a:r>
              <a:rPr lang="sv-SE" dirty="0" smtClean="0"/>
              <a:t>Genomgång av 122 rapporter varav 38 mer detaljerat gjord av sittande utredning</a:t>
            </a:r>
          </a:p>
          <a:p>
            <a:pPr lvl="1"/>
            <a:r>
              <a:rPr lang="sv-SE" dirty="0" smtClean="0"/>
              <a:t>Baserad på Riksrevisionens uppföljningsrapporter och enkätsvar</a:t>
            </a:r>
          </a:p>
          <a:p>
            <a:r>
              <a:rPr lang="sv-SE" dirty="0" smtClean="0"/>
              <a:t>Åtgärder vidtagna i 87 procent av fallen</a:t>
            </a:r>
          </a:p>
          <a:p>
            <a:pPr lvl="1"/>
            <a:r>
              <a:rPr lang="sv-SE" dirty="0" smtClean="0"/>
              <a:t>Dock inte nödvändigtvis med anledning av rapporten</a:t>
            </a:r>
          </a:p>
          <a:p>
            <a:pPr lvl="1"/>
            <a:r>
              <a:rPr lang="sv-SE" dirty="0" smtClean="0"/>
              <a:t>Tydlig koppling mellan åtgärd och rapport i 25 procent av fallen</a:t>
            </a:r>
          </a:p>
          <a:p>
            <a:r>
              <a:rPr lang="sv-SE" dirty="0" smtClean="0"/>
              <a:t>Granskningen ansågs ”nyttig” i 19 procent av fallen</a:t>
            </a:r>
          </a:p>
          <a:p>
            <a:r>
              <a:rPr lang="sv-SE" dirty="0" smtClean="0"/>
              <a:t>Åtgärder har lett till förbättringar i 40 procent av fallen</a:t>
            </a:r>
          </a:p>
          <a:p>
            <a:r>
              <a:rPr lang="sv-SE" dirty="0" smtClean="0"/>
              <a:t>Inga eller få märkbara resultat av granskningen i 10 procent av fallen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Källa: 2017 års riksrevisionsutredning</a:t>
            </a:r>
          </a:p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171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Detaljuppföljning av 38 rapporter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Regeringen ger uppdrag till myndigheter el. motsv. i 68 av fallen</a:t>
            </a:r>
          </a:p>
          <a:p>
            <a:r>
              <a:rPr lang="sv-SE" dirty="0" smtClean="0"/>
              <a:t>Granskningens resultat överlämnad till utredning i 29 procent av fallen</a:t>
            </a:r>
          </a:p>
          <a:p>
            <a:r>
              <a:rPr lang="sv-SE" dirty="0" smtClean="0"/>
              <a:t>Leder till översyn av lagar i 26 procent av fallen</a:t>
            </a:r>
          </a:p>
          <a:p>
            <a:r>
              <a:rPr lang="sv-SE" dirty="0" smtClean="0"/>
              <a:t>Myndigheter genomför åtgärder på eget initiativ i 45 procent av fallen</a:t>
            </a:r>
          </a:p>
          <a:p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Källa</a:t>
            </a:r>
            <a:r>
              <a:rPr lang="sv-SE" dirty="0"/>
              <a:t>: 2017 års riksrevisionsutredning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094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879893"/>
            <a:ext cx="7980648" cy="674301"/>
          </a:xfrm>
        </p:spPr>
        <p:txBody>
          <a:bodyPr/>
          <a:lstStyle/>
          <a:p>
            <a:r>
              <a:rPr lang="sv-SE" dirty="0" smtClean="0"/>
              <a:t>Cold Reviews 2010-2016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759789"/>
            <a:ext cx="7980647" cy="3802811"/>
          </a:xfrm>
        </p:spPr>
        <p:txBody>
          <a:bodyPr/>
          <a:lstStyle/>
          <a:p>
            <a:r>
              <a:rPr lang="sv-SE" dirty="0"/>
              <a:t>Forskargruppen har sällan funnit starka skäl att betvivla de huvudsakliga </a:t>
            </a:r>
            <a:r>
              <a:rPr lang="sv-SE" dirty="0" smtClean="0"/>
              <a:t>resultaten i Riksrevisionens rapporter, </a:t>
            </a:r>
            <a:r>
              <a:rPr lang="sv-SE" dirty="0"/>
              <a:t>men flera kritiska punkter har regelbundet lyfts fram</a:t>
            </a:r>
            <a:r>
              <a:rPr lang="sv-SE" dirty="0" smtClean="0"/>
              <a:t>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Betydande variation i rapporternas kvalitet</a:t>
            </a:r>
          </a:p>
          <a:p>
            <a:pPr lvl="1"/>
            <a:r>
              <a:rPr lang="sv-SE" dirty="0" smtClean="0"/>
              <a:t>Svag koppling mellan rekommendationer, slutsatser och analys</a:t>
            </a:r>
          </a:p>
          <a:p>
            <a:pPr lvl="1"/>
            <a:r>
              <a:rPr lang="sv-SE" dirty="0" smtClean="0"/>
              <a:t>Brist på röd tråd</a:t>
            </a:r>
          </a:p>
          <a:p>
            <a:pPr lvl="1"/>
            <a:r>
              <a:rPr lang="sv-SE" dirty="0" smtClean="0"/>
              <a:t>Oklara metodval</a:t>
            </a:r>
          </a:p>
          <a:p>
            <a:pPr lvl="1"/>
            <a:r>
              <a:rPr lang="sv-SE" dirty="0" smtClean="0"/>
              <a:t>Bristfällig fokusering; långa rapporter med ”för mycket” information</a:t>
            </a:r>
          </a:p>
          <a:p>
            <a:pPr lvl="1"/>
            <a:r>
              <a:rPr lang="sv-SE" dirty="0" smtClean="0"/>
              <a:t>Svagt </a:t>
            </a:r>
            <a:r>
              <a:rPr lang="sv-SE" dirty="0"/>
              <a:t>empiriskt underbyggda </a:t>
            </a:r>
            <a:r>
              <a:rPr lang="sv-SE" dirty="0" smtClean="0"/>
              <a:t>rapporter som istället är av mer förvaltningspolitisk ”common-sense”-karaktär</a:t>
            </a:r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lvl="1"/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526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Cold </a:t>
            </a:r>
            <a:r>
              <a:rPr lang="sv-SE" dirty="0"/>
              <a:t>Reviews </a:t>
            </a:r>
            <a:r>
              <a:rPr lang="sv-SE" dirty="0" smtClean="0"/>
              <a:t>2010-2016, forts.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Granskningar </a:t>
            </a:r>
            <a:r>
              <a:rPr lang="sv-SE" dirty="0"/>
              <a:t>som försöker mäta effekter av </a:t>
            </a:r>
            <a:r>
              <a:rPr lang="sv-SE" dirty="0" smtClean="0"/>
              <a:t>genomförda politiska åtgärder </a:t>
            </a:r>
            <a:r>
              <a:rPr lang="sv-SE" dirty="0"/>
              <a:t>utgör undantag                       </a:t>
            </a:r>
          </a:p>
          <a:p>
            <a:r>
              <a:rPr lang="sv-SE" dirty="0"/>
              <a:t>Man finner det anmärkningsvärt att:</a:t>
            </a:r>
          </a:p>
          <a:p>
            <a:pPr lvl="1"/>
            <a:r>
              <a:rPr lang="sv-SE" dirty="0"/>
              <a:t>effektivitetsrevisionen främst har följt upp processer, insatser, och regeltillämpning </a:t>
            </a:r>
          </a:p>
          <a:p>
            <a:pPr lvl="1"/>
            <a:r>
              <a:rPr lang="sv-SE" dirty="0"/>
              <a:t>och i mindre utsträckning försökt mäta effekter av genomförd politik</a:t>
            </a:r>
          </a:p>
          <a:p>
            <a:r>
              <a:rPr lang="sv-SE" dirty="0" smtClean="0"/>
              <a:t>Denna kritik var ett viktigt motiv till 2016 års omorganisation av effektivitetsrevisionen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604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420130"/>
            <a:ext cx="7980648" cy="500448"/>
          </a:xfrm>
        </p:spPr>
        <p:txBody>
          <a:bodyPr/>
          <a:lstStyle/>
          <a:p>
            <a:r>
              <a:rPr lang="sv-SE" dirty="0" smtClean="0"/>
              <a:t>2016 års omorganisation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097884"/>
            <a:ext cx="7980647" cy="4464718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Mål: </a:t>
            </a:r>
          </a:p>
          <a:p>
            <a:pPr marL="0" indent="0">
              <a:buNone/>
            </a:pPr>
            <a:r>
              <a:rPr lang="sv-SE" b="1" dirty="0" smtClean="0"/>
              <a:t>- </a:t>
            </a:r>
            <a:r>
              <a:rPr lang="sv-SE" dirty="0" smtClean="0"/>
              <a:t>ökad relevans, ökad kvalitet och ökat antal rapporter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Medel:</a:t>
            </a:r>
          </a:p>
          <a:p>
            <a:pPr marL="0" indent="0">
              <a:buNone/>
            </a:pPr>
            <a:r>
              <a:rPr lang="sv-SE" b="1" dirty="0" smtClean="0"/>
              <a:t>- </a:t>
            </a:r>
            <a:r>
              <a:rPr lang="sv-SE" dirty="0" smtClean="0"/>
              <a:t>Mindre och fler enheter med en tydligare sakområdesprofil    </a:t>
            </a:r>
          </a:p>
          <a:p>
            <a:pPr marL="0" indent="0">
              <a:buNone/>
            </a:pPr>
            <a:r>
              <a:rPr lang="sv-SE" dirty="0" smtClean="0"/>
              <a:t>- Större fokus på rapporter som försöker mäta effekter av genomförd politik</a:t>
            </a:r>
          </a:p>
          <a:p>
            <a:pPr marL="0" indent="0">
              <a:buNone/>
            </a:pPr>
            <a:r>
              <a:rPr lang="sv-SE" dirty="0" smtClean="0"/>
              <a:t>- Anställning av fler chefer och med sak- och metodkunskaper</a:t>
            </a:r>
          </a:p>
          <a:p>
            <a:pPr marL="0" indent="0">
              <a:buNone/>
            </a:pPr>
            <a:r>
              <a:rPr lang="sv-SE" dirty="0" smtClean="0"/>
              <a:t>- Anställning av flera särskilt metodämnessakkunniga</a:t>
            </a:r>
          </a:p>
          <a:p>
            <a:pPr marL="0" indent="0">
              <a:buNone/>
            </a:pPr>
            <a:r>
              <a:rPr lang="sv-SE" dirty="0" smtClean="0"/>
              <a:t>- Utökat antal disputerade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- Stärkt kvalitetssäkringsprocess </a:t>
            </a:r>
          </a:p>
          <a:p>
            <a:pPr marL="0" indent="0">
              <a:buNone/>
            </a:pPr>
            <a:r>
              <a:rPr lang="sv-SE" dirty="0" smtClean="0"/>
              <a:t>- Kraftigt utbyggt internutbildningsprogram i både sak- och metod</a:t>
            </a:r>
          </a:p>
          <a:p>
            <a:pPr marL="195263" lvl="1" indent="0">
              <a:buNone/>
            </a:pPr>
            <a:endParaRPr lang="sv-SE" dirty="0" smtClean="0"/>
          </a:p>
          <a:p>
            <a:pPr marL="195263" lvl="1" indent="0">
              <a:buNone/>
            </a:pPr>
            <a:endParaRPr lang="sv-SE" dirty="0" smtClean="0"/>
          </a:p>
          <a:p>
            <a:pPr lvl="1"/>
            <a:endParaRPr lang="sv-SE" dirty="0" smtClean="0"/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6036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602825"/>
            <a:ext cx="7980648" cy="533998"/>
          </a:xfrm>
        </p:spPr>
        <p:txBody>
          <a:bodyPr/>
          <a:lstStyle/>
          <a:p>
            <a:r>
              <a:rPr lang="sv-SE" dirty="0" smtClean="0"/>
              <a:t>Nya organisationen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377779"/>
            <a:ext cx="7980647" cy="4170405"/>
          </a:xfrm>
        </p:spPr>
        <p:txBody>
          <a:bodyPr/>
          <a:lstStyle/>
          <a:p>
            <a:pPr marL="0" indent="0">
              <a:buNone/>
            </a:pPr>
            <a:r>
              <a:rPr lang="sv-SE" b="1" dirty="0" smtClean="0"/>
              <a:t>Nio nya enheter med en tydlig sakområdesprofil</a:t>
            </a:r>
            <a:endParaRPr lang="sv-SE" b="1" dirty="0"/>
          </a:p>
          <a:p>
            <a:pPr marL="0" indent="0">
              <a:buNone/>
            </a:pPr>
            <a:r>
              <a:rPr lang="sv-SE" dirty="0" smtClean="0"/>
              <a:t>1: Förvaltningspolitik 	</a:t>
            </a:r>
          </a:p>
          <a:p>
            <a:pPr marL="0" indent="0">
              <a:buNone/>
            </a:pPr>
            <a:r>
              <a:rPr lang="sv-SE" dirty="0" smtClean="0"/>
              <a:t>2: Offentliga finanser, skatter, finansiell tillsyn	</a:t>
            </a:r>
          </a:p>
          <a:p>
            <a:pPr marL="0" indent="0">
              <a:buNone/>
            </a:pPr>
            <a:r>
              <a:rPr lang="sv-SE" dirty="0" smtClean="0"/>
              <a:t>3: Försvar, rättsväsende, kultur, mm (”nattväktarstaten”)	</a:t>
            </a:r>
          </a:p>
          <a:p>
            <a:pPr marL="0" indent="0">
              <a:buNone/>
            </a:pPr>
            <a:r>
              <a:rPr lang="sv-SE" dirty="0" smtClean="0"/>
              <a:t>4: Kommuner		 		</a:t>
            </a:r>
          </a:p>
          <a:p>
            <a:pPr marL="0" indent="0">
              <a:buNone/>
            </a:pPr>
            <a:r>
              <a:rPr lang="sv-SE" dirty="0" smtClean="0"/>
              <a:t>5: Socialförsäkringar		</a:t>
            </a:r>
          </a:p>
          <a:p>
            <a:pPr marL="0" indent="0">
              <a:buNone/>
            </a:pPr>
            <a:r>
              <a:rPr lang="sv-SE" dirty="0" smtClean="0"/>
              <a:t>6: Arbetsmarknad, integration, migration		</a:t>
            </a:r>
          </a:p>
          <a:p>
            <a:pPr marL="0" indent="0">
              <a:buNone/>
            </a:pPr>
            <a:r>
              <a:rPr lang="sv-SE" dirty="0" smtClean="0"/>
              <a:t>7: Utbildning och forskning		</a:t>
            </a:r>
          </a:p>
          <a:p>
            <a:pPr marL="0" indent="0">
              <a:buNone/>
            </a:pPr>
            <a:r>
              <a:rPr lang="sv-SE" dirty="0" smtClean="0"/>
              <a:t>8: Realkapital, miljö, klimat	</a:t>
            </a:r>
          </a:p>
          <a:p>
            <a:pPr marL="0" indent="0">
              <a:buNone/>
            </a:pPr>
            <a:r>
              <a:rPr lang="sv-SE" dirty="0" smtClean="0"/>
              <a:t>9: Näringsliv och statliga bolag, mm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5348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Vår kompetens idag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528949"/>
            <a:ext cx="7980647" cy="4033652"/>
          </a:xfrm>
        </p:spPr>
        <p:txBody>
          <a:bodyPr/>
          <a:lstStyle/>
          <a:p>
            <a:r>
              <a:rPr lang="sv-SE" dirty="0" smtClean="0"/>
              <a:t>Ca 110 </a:t>
            </a:r>
            <a:r>
              <a:rPr lang="sv-SE" dirty="0"/>
              <a:t>medarbetare</a:t>
            </a:r>
          </a:p>
          <a:p>
            <a:r>
              <a:rPr lang="sv-SE" dirty="0" smtClean="0"/>
              <a:t>Majoriteten är statsvetare </a:t>
            </a:r>
            <a:r>
              <a:rPr lang="sv-SE" dirty="0"/>
              <a:t>och nationalekonomer </a:t>
            </a:r>
          </a:p>
          <a:p>
            <a:pPr marL="195263" lvl="1" indent="0">
              <a:buNone/>
            </a:pPr>
            <a:r>
              <a:rPr lang="sv-SE" dirty="0"/>
              <a:t>(ungefär lika många till antalet)</a:t>
            </a:r>
          </a:p>
          <a:p>
            <a:r>
              <a:rPr lang="sv-SE" dirty="0"/>
              <a:t> Även andra yrkeskategorier representerade</a:t>
            </a:r>
          </a:p>
          <a:p>
            <a:pPr marL="195263" lvl="1" indent="0">
              <a:buNone/>
            </a:pPr>
            <a:r>
              <a:rPr lang="sv-SE" dirty="0"/>
              <a:t>(jurister, historiker, sociologer, fysiker, beteendevetare, m.fl.)</a:t>
            </a:r>
          </a:p>
          <a:p>
            <a:r>
              <a:rPr lang="sv-SE" dirty="0" smtClean="0"/>
              <a:t>Drygt 40 disputerade (en dubblering sedan hösten 2015)</a:t>
            </a:r>
          </a:p>
          <a:p>
            <a:pPr lvl="1"/>
            <a:r>
              <a:rPr lang="sv-SE" dirty="0" smtClean="0"/>
              <a:t>De flesta med erfarenhet från statsförvaltningen och med särskild sak- och metodkunskap</a:t>
            </a:r>
          </a:p>
          <a:p>
            <a:r>
              <a:rPr lang="sv-SE" dirty="0"/>
              <a:t>9 </a:t>
            </a:r>
            <a:r>
              <a:rPr lang="sv-SE" dirty="0" smtClean="0"/>
              <a:t>enhetschefer (jmf</a:t>
            </a:r>
            <a:r>
              <a:rPr lang="sv-SE" dirty="0"/>
              <a:t>. med tidigare </a:t>
            </a:r>
            <a:r>
              <a:rPr lang="sv-SE" dirty="0" smtClean="0"/>
              <a:t>3)</a:t>
            </a:r>
            <a:endParaRPr lang="sv-SE" dirty="0"/>
          </a:p>
          <a:p>
            <a:pPr lvl="1"/>
            <a:r>
              <a:rPr lang="sv-SE" dirty="0" smtClean="0"/>
              <a:t>7 av 9 enhetschefer har forskarutbildning (6 är disputerade)</a:t>
            </a:r>
          </a:p>
          <a:p>
            <a:pPr lvl="1"/>
            <a:r>
              <a:rPr lang="sv-SE" dirty="0" smtClean="0"/>
              <a:t>2 har lång erfarenhet av effektivitetsrevision</a:t>
            </a:r>
          </a:p>
          <a:p>
            <a:pPr lvl="1"/>
            <a:r>
              <a:rPr lang="sv-SE" dirty="0" smtClean="0"/>
              <a:t>Samtliga har lång erfarenhet av kvalificerat utredningsarbete</a:t>
            </a:r>
          </a:p>
          <a:p>
            <a:pPr lvl="1"/>
            <a:endParaRPr lang="sv-SE" dirty="0" smtClean="0"/>
          </a:p>
          <a:p>
            <a:pPr marL="195263" lvl="1" indent="0">
              <a:buNone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>
                <a:solidFill>
                  <a:prstClr val="black"/>
                </a:solidFill>
              </a:rPr>
              <a:pPr/>
              <a:t>19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36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jag ska prata om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680519"/>
            <a:ext cx="7980647" cy="3882081"/>
          </a:xfrm>
        </p:spPr>
        <p:txBody>
          <a:bodyPr/>
          <a:lstStyle/>
          <a:p>
            <a:r>
              <a:rPr lang="sv-SE" dirty="0" smtClean="0"/>
              <a:t>Effektivitetsrevisionens uppdrag enligt lag och praxis i internationella standarder</a:t>
            </a:r>
          </a:p>
          <a:p>
            <a:pPr lvl="1"/>
            <a:r>
              <a:rPr lang="sv-SE" dirty="0" smtClean="0"/>
              <a:t>Ett komplext uppdrag</a:t>
            </a:r>
          </a:p>
          <a:p>
            <a:r>
              <a:rPr lang="sv-SE" dirty="0"/>
              <a:t>Hur vi väljer ut granskningar och varför vi avstår vissa</a:t>
            </a:r>
          </a:p>
          <a:p>
            <a:r>
              <a:rPr lang="sv-SE" dirty="0" smtClean="0"/>
              <a:t>Hur våra rapporter uppfattas av granskningsobjekten</a:t>
            </a:r>
          </a:p>
          <a:p>
            <a:r>
              <a:rPr lang="sv-SE" dirty="0" smtClean="0"/>
              <a:t>Vetenskapliga kvalitetsutvärderingar (Cold Reviews) av Riksrevisionens rapporter</a:t>
            </a:r>
          </a:p>
          <a:p>
            <a:r>
              <a:rPr lang="sv-SE" dirty="0" smtClean="0"/>
              <a:t>2016 års omorganisation av effektivitetsrevisionen i syfte att stärka analyskapaciteten, de vetenskapliga inslagen och kvaliteten i rapporterna</a:t>
            </a:r>
          </a:p>
          <a:p>
            <a:r>
              <a:rPr lang="sv-SE" dirty="0"/>
              <a:t>Riksrevisionens roll i det </a:t>
            </a:r>
            <a:r>
              <a:rPr lang="sv-SE" dirty="0" smtClean="0"/>
              <a:t>samlade svenska </a:t>
            </a:r>
            <a:r>
              <a:rPr lang="sv-SE" dirty="0"/>
              <a:t>utvärderingslandskapet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8914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6" y="602338"/>
            <a:ext cx="7992888" cy="432346"/>
          </a:xfrm>
        </p:spPr>
        <p:txBody>
          <a:bodyPr/>
          <a:lstStyle/>
          <a:p>
            <a:pPr lvl="1" algn="l">
              <a:lnSpc>
                <a:spcPct val="90000"/>
              </a:lnSpc>
            </a:pPr>
            <a:r>
              <a:rPr lang="sv-SE" sz="2400" dirty="0" smtClean="0"/>
              <a:t>11 särskilda ”metodtjänster”</a:t>
            </a:r>
            <a:r>
              <a:rPr lang="sv-SE" sz="2400" b="1" dirty="0" smtClean="0"/>
              <a:t/>
            </a:r>
            <a:br>
              <a:rPr lang="sv-SE" sz="2400" b="1" dirty="0" smtClean="0"/>
            </a:br>
            <a:endParaRPr lang="sv-SE" sz="2400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2136" y="1260389"/>
            <a:ext cx="7984182" cy="5137804"/>
          </a:xfrm>
        </p:spPr>
        <p:txBody>
          <a:bodyPr/>
          <a:lstStyle/>
          <a:p>
            <a:pPr marL="0" indent="0">
              <a:buNone/>
            </a:pPr>
            <a:r>
              <a:rPr lang="sv-SE" sz="1800" b="1" i="0" dirty="0" smtClean="0">
                <a:latin typeface="+mj-lt"/>
                <a:cs typeface="Times New Roman" panose="02020603050405020304" pitchFamily="18" charset="0"/>
              </a:rPr>
              <a:t>Kvalitativ analys</a:t>
            </a:r>
            <a:r>
              <a:rPr lang="sv-SE" sz="1800" i="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Enkäter		</a:t>
            </a: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Intervjuer		</a:t>
            </a: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Implementering		</a:t>
            </a:r>
            <a:endParaRPr lang="sv-SE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b="1" i="0" dirty="0" smtClean="0">
                <a:latin typeface="+mj-lt"/>
                <a:cs typeface="Times New Roman" panose="02020603050405020304" pitchFamily="18" charset="0"/>
              </a:rPr>
              <a:t>Kvantitativ analys</a:t>
            </a:r>
            <a:r>
              <a:rPr lang="sv-SE" sz="1800" i="0" dirty="0" smtClean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Data			</a:t>
            </a: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Individeffekter	</a:t>
            </a: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Produktivitet		</a:t>
            </a:r>
            <a:endParaRPr lang="sv-SE" sz="16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sv-SE" sz="1600" i="0" dirty="0" smtClean="0">
                <a:latin typeface="+mj-lt"/>
                <a:cs typeface="Times New Roman" panose="02020603050405020304" pitchFamily="18" charset="0"/>
              </a:rPr>
              <a:t>Mikromodeller		</a:t>
            </a:r>
            <a:endParaRPr lang="sv-SE" sz="1600" dirty="0" smtClean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sv-SE" sz="1600" i="0" dirty="0" smtClean="0">
                <a:latin typeface="+mj-lt"/>
                <a:cs typeface="Times New Roman" panose="02020603050405020304" pitchFamily="18" charset="0"/>
              </a:rPr>
              <a:t>CBA			</a:t>
            </a:r>
            <a:endParaRPr lang="sv-SE" sz="160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E</a:t>
            </a:r>
            <a:r>
              <a:rPr lang="sv-SE" sz="1600" i="0" dirty="0" smtClean="0">
                <a:latin typeface="+mj-lt"/>
                <a:cs typeface="Times New Roman" panose="02020603050405020304" pitchFamily="18" charset="0"/>
              </a:rPr>
              <a:t>konometri (2)		</a:t>
            </a:r>
          </a:p>
          <a:p>
            <a:pPr marL="0" indent="0">
              <a:buNone/>
            </a:pPr>
            <a:r>
              <a:rPr lang="sv-SE" sz="1800" b="1" dirty="0" smtClean="0">
                <a:latin typeface="+mj-lt"/>
                <a:cs typeface="Times New Roman" panose="02020603050405020304" pitchFamily="18" charset="0"/>
              </a:rPr>
              <a:t>Internationella standarder</a:t>
            </a:r>
            <a:endParaRPr lang="sv-SE" sz="1800" b="1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ISSAI</a:t>
            </a:r>
            <a:r>
              <a:rPr lang="sv-SE" sz="1600" dirty="0">
                <a:latin typeface="+mj-lt"/>
                <a:cs typeface="Times New Roman" panose="02020603050405020304" pitchFamily="18" charset="0"/>
              </a:rPr>
              <a:t>		</a:t>
            </a:r>
            <a:r>
              <a:rPr lang="sv-SE" sz="1600" dirty="0" smtClean="0">
                <a:latin typeface="+mj-lt"/>
                <a:cs typeface="Times New Roman" panose="02020603050405020304" pitchFamily="18" charset="0"/>
              </a:rPr>
              <a:t>	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90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364524"/>
            <a:ext cx="7980648" cy="908222"/>
          </a:xfrm>
        </p:spPr>
        <p:txBody>
          <a:bodyPr/>
          <a:lstStyle/>
          <a:p>
            <a:r>
              <a:rPr lang="sv-SE" dirty="0" smtClean="0"/>
              <a:t>Riksrevisionens roll i det svenska utvärderingslandskapet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414849"/>
            <a:ext cx="7980647" cy="4147752"/>
          </a:xfrm>
        </p:spPr>
        <p:txBody>
          <a:bodyPr/>
          <a:lstStyle/>
          <a:p>
            <a:r>
              <a:rPr lang="sv-SE" dirty="0" smtClean="0"/>
              <a:t>Vad bidrar Riksrevisionen med som inte andra redan gör?</a:t>
            </a:r>
          </a:p>
          <a:p>
            <a:r>
              <a:rPr lang="sv-SE" dirty="0" smtClean="0"/>
              <a:t>Riksdagens och inte regeringens utvärderingsorgan</a:t>
            </a:r>
          </a:p>
          <a:p>
            <a:r>
              <a:rPr lang="sv-SE" dirty="0" smtClean="0"/>
              <a:t>Grundlagsfäst oberoende i valet av granskningar</a:t>
            </a:r>
          </a:p>
          <a:p>
            <a:r>
              <a:rPr lang="sv-SE" dirty="0" smtClean="0"/>
              <a:t>Inte rimligt att Riksrevisionen samordnar granskningar med regeringens myndigheter</a:t>
            </a:r>
          </a:p>
          <a:p>
            <a:pPr lvl="1"/>
            <a:r>
              <a:rPr lang="sv-SE" dirty="0" smtClean="0"/>
              <a:t>Riksrevisionens granskningar ska dock ha ett mervärde i förhållande till vad andra redan gör/gjort</a:t>
            </a:r>
          </a:p>
          <a:p>
            <a:r>
              <a:rPr lang="sv-SE" dirty="0" smtClean="0"/>
              <a:t>Vad skiljer effektivitetsrevision från utredning och forskning?</a:t>
            </a:r>
          </a:p>
          <a:p>
            <a:pPr lvl="1"/>
            <a:r>
              <a:rPr lang="sv-SE" dirty="0" smtClean="0"/>
              <a:t>Vi ska inte bedriva ”allmän forskning” men använda relevanta vetenskapliga metoder och hänvisa till relevant forskning</a:t>
            </a:r>
          </a:p>
          <a:p>
            <a:pPr lvl="1"/>
            <a:r>
              <a:rPr lang="sv-SE" dirty="0" smtClean="0"/>
              <a:t>Riksrevisionens granskningar ska fokusera på effektiviteten i </a:t>
            </a:r>
            <a:r>
              <a:rPr lang="sv-SE" u="sng" dirty="0" smtClean="0"/>
              <a:t>staten</a:t>
            </a:r>
            <a:r>
              <a:rPr lang="sv-SE" dirty="0" smtClean="0"/>
              <a:t> och </a:t>
            </a:r>
            <a:r>
              <a:rPr lang="sv-SE" u="sng" dirty="0" smtClean="0"/>
              <a:t>statliga</a:t>
            </a:r>
            <a:r>
              <a:rPr lang="sv-SE" dirty="0" smtClean="0"/>
              <a:t> insatser</a:t>
            </a:r>
          </a:p>
          <a:p>
            <a:pPr lvl="1"/>
            <a:r>
              <a:rPr lang="sv-SE" dirty="0" smtClean="0"/>
              <a:t>Ej fokusera på samhällsproblem per se	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99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Uppdrag för effektivitetsrevisionen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389887"/>
            <a:ext cx="7980647" cy="4172714"/>
          </a:xfrm>
        </p:spPr>
        <p:txBody>
          <a:bodyPr/>
          <a:lstStyle/>
          <a:p>
            <a:r>
              <a:rPr lang="sv-SE" dirty="0" smtClean="0"/>
              <a:t>Regleras i särskild revisionslag som också hänvisas till i regeringsformen</a:t>
            </a:r>
          </a:p>
          <a:p>
            <a:pPr lvl="1"/>
            <a:r>
              <a:rPr lang="sv-SE" dirty="0" smtClean="0"/>
              <a:t>Lag (2002:1022) om revision av statlig verksamhet m.m.</a:t>
            </a:r>
          </a:p>
          <a:p>
            <a:r>
              <a:rPr lang="sv-SE" dirty="0" smtClean="0"/>
              <a:t>Granskningen ska</a:t>
            </a:r>
          </a:p>
          <a:p>
            <a:pPr lvl="1"/>
            <a:r>
              <a:rPr lang="sv-SE" dirty="0"/>
              <a:t>främst ta sikte </a:t>
            </a:r>
            <a:r>
              <a:rPr lang="sv-SE" dirty="0" smtClean="0"/>
              <a:t>på </a:t>
            </a:r>
            <a:r>
              <a:rPr lang="sv-SE" dirty="0"/>
              <a:t>förhållanden med anknytning till statens budget </a:t>
            </a:r>
            <a:endParaRPr lang="sv-SE" dirty="0" smtClean="0"/>
          </a:p>
          <a:p>
            <a:pPr lvl="1"/>
            <a:r>
              <a:rPr lang="sv-SE" dirty="0" smtClean="0"/>
              <a:t>främja en sådan utveckling att staten med hänsyn till allmänna samhällsintressen får ett effektivt utbyte av sina insatser</a:t>
            </a:r>
          </a:p>
          <a:p>
            <a:r>
              <a:rPr lang="sv-SE" dirty="0" smtClean="0"/>
              <a:t>Effektivitetsrevisionen ska huvudsakligen inriktas på granskning av hushållning, resursutnyttjande, måluppfyllelse och samhällsnytta</a:t>
            </a:r>
          </a:p>
          <a:p>
            <a:r>
              <a:rPr lang="sv-SE" dirty="0" smtClean="0"/>
              <a:t>Som ett led i effektivitetsrevisionen får förslag lämnas om alternativa insatser för att nå avsedda resultat</a:t>
            </a:r>
          </a:p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05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önskemål från Riksdagen jämte lagen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Riksrevisionen ska utifrån </a:t>
            </a:r>
            <a:r>
              <a:rPr lang="sv-SE" dirty="0"/>
              <a:t>en analys av väsentlighet och </a:t>
            </a:r>
            <a:r>
              <a:rPr lang="sv-SE" dirty="0" smtClean="0"/>
              <a:t>risk ägna större </a:t>
            </a:r>
            <a:r>
              <a:rPr lang="sv-SE" dirty="0"/>
              <a:t>uppmärksamhet åt granskningar som ur ett </a:t>
            </a:r>
            <a:r>
              <a:rPr lang="sv-SE" dirty="0" smtClean="0"/>
              <a:t>principiellt eller </a:t>
            </a:r>
            <a:r>
              <a:rPr lang="sv-SE" dirty="0"/>
              <a:t>kvantitativt perspektiv har stor betydelse för </a:t>
            </a:r>
            <a:r>
              <a:rPr lang="sv-SE" dirty="0" smtClean="0"/>
              <a:t>statsbudgeten</a:t>
            </a:r>
          </a:p>
          <a:p>
            <a:r>
              <a:rPr lang="sv-SE" dirty="0" smtClean="0"/>
              <a:t>Riksrevisionen ska utnyttja sitt mandat att göra breda granskningar </a:t>
            </a:r>
          </a:p>
          <a:p>
            <a:r>
              <a:rPr lang="sv-SE" dirty="0" smtClean="0"/>
              <a:t>Riksrevisionens granskningar ska under </a:t>
            </a:r>
            <a:r>
              <a:rPr lang="sv-SE" dirty="0"/>
              <a:t>en mandatperiod </a:t>
            </a:r>
            <a:r>
              <a:rPr lang="sv-SE" dirty="0" smtClean="0"/>
              <a:t>täcka </a:t>
            </a:r>
            <a:r>
              <a:rPr lang="sv-SE" dirty="0"/>
              <a:t>samtliga utskottsområden</a:t>
            </a:r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526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729048"/>
            <a:ext cx="7980648" cy="709369"/>
          </a:xfrm>
        </p:spPr>
        <p:txBody>
          <a:bodyPr/>
          <a:lstStyle/>
          <a:p>
            <a:r>
              <a:rPr lang="sv-SE" dirty="0" smtClean="0"/>
              <a:t>Vad är effektivitetsrevision?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488989"/>
            <a:ext cx="7980647" cy="4073613"/>
          </a:xfrm>
        </p:spPr>
        <p:txBody>
          <a:bodyPr/>
          <a:lstStyle/>
          <a:p>
            <a:r>
              <a:rPr lang="sv-SE" dirty="0" smtClean="0"/>
              <a:t>En fråga som ständigt diskuteras internt på Riksrevisionen…</a:t>
            </a:r>
          </a:p>
          <a:p>
            <a:r>
              <a:rPr lang="sv-SE" u="sng" dirty="0" smtClean="0"/>
              <a:t>Ett</a:t>
            </a:r>
            <a:r>
              <a:rPr lang="sv-SE" dirty="0" smtClean="0"/>
              <a:t> svar ges av praxisen i de internationella standarder – s.k. </a:t>
            </a:r>
            <a:r>
              <a:rPr lang="sv-SE" dirty="0" err="1" smtClean="0"/>
              <a:t>ISSAIs</a:t>
            </a:r>
            <a:r>
              <a:rPr lang="sv-SE" dirty="0"/>
              <a:t> </a:t>
            </a:r>
            <a:r>
              <a:rPr lang="sv-SE" dirty="0" smtClean="0"/>
              <a:t>– som Riksrevisionen valt att följa</a:t>
            </a:r>
          </a:p>
          <a:p>
            <a:r>
              <a:rPr lang="sv-SE" dirty="0" smtClean="0"/>
              <a:t>Enligt de tre ”E:na” ur ISSAI 300 ska statlig verksamhet vägledas av:</a:t>
            </a:r>
            <a:r>
              <a:rPr lang="sv-SE" dirty="0"/>
              <a:t>	</a:t>
            </a:r>
            <a:endParaRPr lang="sv-SE" dirty="0" smtClean="0"/>
          </a:p>
          <a:p>
            <a:pPr marL="0" indent="0">
              <a:buNone/>
            </a:pPr>
            <a:r>
              <a:rPr lang="sv-SE" dirty="0"/>
              <a:t> </a:t>
            </a:r>
            <a:r>
              <a:rPr lang="sv-SE" dirty="0" smtClean="0"/>
              <a:t>  </a:t>
            </a:r>
            <a:r>
              <a:rPr lang="sv-SE" dirty="0" err="1" smtClean="0"/>
              <a:t>Principle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dirty="0" err="1" smtClean="0"/>
              <a:t>Economy</a:t>
            </a:r>
            <a:endParaRPr lang="sv-SE" b="1" dirty="0" smtClean="0"/>
          </a:p>
          <a:p>
            <a:pPr lvl="1"/>
            <a:r>
              <a:rPr lang="sv-SE" dirty="0" smtClean="0"/>
              <a:t>Att resursåtgången ska minimeras</a:t>
            </a:r>
          </a:p>
          <a:p>
            <a:pPr marL="0" indent="0">
              <a:buNone/>
            </a:pPr>
            <a:r>
              <a:rPr lang="sv-SE" dirty="0" smtClean="0"/>
              <a:t>  </a:t>
            </a:r>
            <a:r>
              <a:rPr lang="sv-SE" dirty="0" err="1" smtClean="0"/>
              <a:t>Principle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dirty="0" err="1" smtClean="0"/>
              <a:t>Efficiency</a:t>
            </a:r>
            <a:endParaRPr lang="sv-SE" b="1" dirty="0" smtClean="0"/>
          </a:p>
          <a:p>
            <a:pPr lvl="1"/>
            <a:r>
              <a:rPr lang="sv-SE" dirty="0" smtClean="0"/>
              <a:t>Att få ut det mesta av använda resurser</a:t>
            </a:r>
          </a:p>
          <a:p>
            <a:pPr marL="0" indent="0">
              <a:buNone/>
            </a:pPr>
            <a:r>
              <a:rPr lang="sv-SE" dirty="0" smtClean="0"/>
              <a:t>  </a:t>
            </a:r>
            <a:r>
              <a:rPr lang="sv-SE" dirty="0" err="1" smtClean="0"/>
              <a:t>Principle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b="1" dirty="0" err="1" smtClean="0"/>
              <a:t>Effectiveness</a:t>
            </a:r>
            <a:endParaRPr lang="sv-SE" b="1" dirty="0" smtClean="0"/>
          </a:p>
          <a:p>
            <a:pPr lvl="1"/>
            <a:r>
              <a:rPr lang="sv-SE" dirty="0" smtClean="0"/>
              <a:t>Att uppsatta mål och resultat nås och att uppsatta mål och vidtagna åtgärder är samhällsnyttiga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67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1224" y="741886"/>
            <a:ext cx="7980648" cy="648000"/>
          </a:xfrm>
        </p:spPr>
        <p:txBody>
          <a:bodyPr/>
          <a:lstStyle/>
          <a:p>
            <a:r>
              <a:rPr lang="sv-SE" dirty="0" smtClean="0"/>
              <a:t>Dessa principer översatta i ”revisionslagen”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Granskning av </a:t>
            </a:r>
            <a:r>
              <a:rPr lang="sv-SE" b="1" dirty="0" smtClean="0"/>
              <a:t>hushållning</a:t>
            </a:r>
          </a:p>
          <a:p>
            <a:pPr lvl="1"/>
            <a:r>
              <a:rPr lang="sv-SE" dirty="0" smtClean="0"/>
              <a:t>I vilken utsträckning har tillräckliga åtgärder vidtagits för att hålla nere kostnader?</a:t>
            </a:r>
          </a:p>
          <a:p>
            <a:pPr lvl="2"/>
            <a:r>
              <a:rPr lang="sv-SE" dirty="0" smtClean="0"/>
              <a:t>Exempel: Onödigt höga kostnader för boende för asylsökande?</a:t>
            </a:r>
          </a:p>
          <a:p>
            <a:r>
              <a:rPr lang="sv-SE" dirty="0" smtClean="0"/>
              <a:t> Granskning av </a:t>
            </a:r>
            <a:r>
              <a:rPr lang="sv-SE" b="1" dirty="0" smtClean="0"/>
              <a:t>resursutnyttjande</a:t>
            </a:r>
          </a:p>
          <a:p>
            <a:pPr lvl="1"/>
            <a:r>
              <a:rPr lang="sv-SE" dirty="0" smtClean="0"/>
              <a:t>Förhållandet mellan </a:t>
            </a:r>
            <a:r>
              <a:rPr lang="sv-SE" u="sng" dirty="0" smtClean="0"/>
              <a:t>nedlagda</a:t>
            </a:r>
            <a:r>
              <a:rPr lang="sv-SE" dirty="0" smtClean="0"/>
              <a:t> resurser och </a:t>
            </a:r>
            <a:r>
              <a:rPr lang="sv-SE" u="sng" dirty="0" smtClean="0"/>
              <a:t>uppnådda</a:t>
            </a:r>
            <a:r>
              <a:rPr lang="sv-SE" dirty="0" smtClean="0"/>
              <a:t> resultat</a:t>
            </a:r>
          </a:p>
          <a:p>
            <a:pPr lvl="2"/>
            <a:r>
              <a:rPr lang="sv-SE" dirty="0" smtClean="0"/>
              <a:t>Exempel: Är </a:t>
            </a:r>
            <a:r>
              <a:rPr lang="sv-SE" dirty="0"/>
              <a:t>en viss arbetsmarknadspolitisk </a:t>
            </a:r>
            <a:r>
              <a:rPr lang="sv-SE" dirty="0" smtClean="0"/>
              <a:t>åtgärd kostnadseffektiv?</a:t>
            </a:r>
          </a:p>
          <a:p>
            <a:r>
              <a:rPr lang="sv-SE" dirty="0" smtClean="0"/>
              <a:t>Granskning av </a:t>
            </a:r>
            <a:r>
              <a:rPr lang="sv-SE" b="1" dirty="0" smtClean="0"/>
              <a:t>måluppfyllelse</a:t>
            </a:r>
            <a:r>
              <a:rPr lang="sv-SE" dirty="0" smtClean="0"/>
              <a:t> och </a:t>
            </a:r>
            <a:r>
              <a:rPr lang="sv-SE" b="1" dirty="0" smtClean="0"/>
              <a:t>samhällsnytta</a:t>
            </a:r>
          </a:p>
          <a:p>
            <a:pPr lvl="1"/>
            <a:r>
              <a:rPr lang="sv-SE" dirty="0" smtClean="0"/>
              <a:t>Förhållande mellan </a:t>
            </a:r>
            <a:r>
              <a:rPr lang="sv-SE" u="sng" dirty="0" smtClean="0"/>
              <a:t>avsedda</a:t>
            </a:r>
            <a:r>
              <a:rPr lang="sv-SE" dirty="0" smtClean="0"/>
              <a:t> och </a:t>
            </a:r>
            <a:r>
              <a:rPr lang="sv-SE" u="sng" dirty="0" smtClean="0"/>
              <a:t>uppnådda</a:t>
            </a:r>
            <a:r>
              <a:rPr lang="sv-SE" dirty="0" smtClean="0"/>
              <a:t> resultat</a:t>
            </a:r>
          </a:p>
          <a:p>
            <a:pPr lvl="2"/>
            <a:r>
              <a:rPr lang="sv-SE" dirty="0" smtClean="0"/>
              <a:t>Exempel: Nås olika politiskt uppsatta mål t.ex. arbetslöshetsmålet eller överskottsmålet?</a:t>
            </a:r>
          </a:p>
          <a:p>
            <a:pPr marL="439738" lvl="2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Nås syftet (samhällsuppdraget) med statligt ägda bolag? </a:t>
            </a:r>
          </a:p>
          <a:p>
            <a:pPr marL="439738" lvl="2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Är åtgärder som vidtas samhällsnyttiga?</a:t>
            </a:r>
            <a:endParaRPr lang="sv-SE" dirty="0"/>
          </a:p>
          <a:p>
            <a:endParaRPr lang="sv-SE" dirty="0" smtClean="0"/>
          </a:p>
          <a:p>
            <a:pPr lvl="1"/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71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Ett komplext uppdrag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470455"/>
            <a:ext cx="7980647" cy="4092146"/>
          </a:xfrm>
        </p:spPr>
        <p:txBody>
          <a:bodyPr/>
          <a:lstStyle/>
          <a:p>
            <a:r>
              <a:rPr lang="sv-SE" dirty="0" smtClean="0"/>
              <a:t>Lagstiftning och riksdag lämnar öppet för lite olika tolkningar</a:t>
            </a:r>
          </a:p>
          <a:p>
            <a:pPr lvl="1"/>
            <a:r>
              <a:rPr lang="sv-SE" dirty="0" smtClean="0"/>
              <a:t>Hur definieras exempelvis samhällsnytta?</a:t>
            </a:r>
          </a:p>
          <a:p>
            <a:pPr lvl="1"/>
            <a:r>
              <a:rPr lang="sv-SE" dirty="0"/>
              <a:t>Vad menas med väsentlighet och risk</a:t>
            </a:r>
            <a:r>
              <a:rPr lang="sv-SE" dirty="0" smtClean="0"/>
              <a:t>?</a:t>
            </a:r>
          </a:p>
          <a:p>
            <a:pPr lvl="1"/>
            <a:r>
              <a:rPr lang="sv-SE" dirty="0" smtClean="0"/>
              <a:t>Vad menas med breda granskningar?</a:t>
            </a:r>
          </a:p>
          <a:p>
            <a:pPr lvl="1"/>
            <a:r>
              <a:rPr lang="sv-SE" dirty="0" smtClean="0"/>
              <a:t>Hur hänger dessa krav ihop med kravet på att samtliga utskottsområden ska täckas under en mandatperiod?</a:t>
            </a:r>
            <a:endParaRPr lang="sv-SE" dirty="0"/>
          </a:p>
          <a:p>
            <a:r>
              <a:rPr lang="sv-SE" dirty="0" smtClean="0"/>
              <a:t>De internationella standardernas tre ”E” är inte helt precisa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Några slutsatser:</a:t>
            </a:r>
          </a:p>
          <a:p>
            <a:r>
              <a:rPr lang="sv-SE" dirty="0" smtClean="0"/>
              <a:t>Vi har ett stort handlingsutrymme som tillåter stor variation</a:t>
            </a:r>
          </a:p>
          <a:p>
            <a:r>
              <a:rPr lang="sv-SE" dirty="0" smtClean="0"/>
              <a:t>Krav på sak- och metodkompetens inom väldigt många områden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619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Det komplexa uppdraget och variationen i det innebär att vi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0925" y="1853514"/>
            <a:ext cx="7980647" cy="3709086"/>
          </a:xfrm>
        </p:spPr>
        <p:txBody>
          <a:bodyPr/>
          <a:lstStyle/>
          <a:p>
            <a:r>
              <a:rPr lang="sv-SE" dirty="0" smtClean="0"/>
              <a:t>Bejakar olika kompetenser, ansatser och metoder</a:t>
            </a:r>
          </a:p>
          <a:p>
            <a:r>
              <a:rPr lang="sv-SE" dirty="0" smtClean="0"/>
              <a:t>Låter granskningsuppgiftens krav och sammanhang styra kompetenssammansättning och ansats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b="1" dirty="0" smtClean="0"/>
              <a:t>Exempel</a:t>
            </a:r>
          </a:p>
          <a:p>
            <a:pPr marL="0" indent="0">
              <a:buNone/>
            </a:pPr>
            <a:r>
              <a:rPr lang="sv-SE" dirty="0" smtClean="0"/>
              <a:t>Vi kombinerar:</a:t>
            </a:r>
          </a:p>
          <a:p>
            <a:pPr>
              <a:buFontTx/>
              <a:buChar char="-"/>
            </a:pPr>
            <a:r>
              <a:rPr lang="sv-SE" u="sng" dirty="0" smtClean="0"/>
              <a:t>kvantitativ</a:t>
            </a:r>
            <a:r>
              <a:rPr lang="sv-SE" dirty="0" smtClean="0"/>
              <a:t> analys av registerdata för att studera utfallet av en viss statlig insats i samhället </a:t>
            </a:r>
          </a:p>
          <a:p>
            <a:pPr>
              <a:buFontTx/>
              <a:buChar char="-"/>
            </a:pPr>
            <a:r>
              <a:rPr lang="sv-SE" dirty="0" smtClean="0"/>
              <a:t>och </a:t>
            </a:r>
            <a:r>
              <a:rPr lang="sv-SE" u="sng" dirty="0" smtClean="0"/>
              <a:t>kvalitativ</a:t>
            </a:r>
            <a:r>
              <a:rPr lang="sv-SE" dirty="0" smtClean="0"/>
              <a:t> analys i form intervjuer/enkäter/dokumentstudier för att studera hur genomförandet (inkl. handläggningen) kan ha inverkat på slutresultatet 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5164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7102" y="475735"/>
            <a:ext cx="7980648" cy="914151"/>
          </a:xfrm>
        </p:spPr>
        <p:txBody>
          <a:bodyPr/>
          <a:lstStyle/>
          <a:p>
            <a:r>
              <a:rPr lang="sv-SE" dirty="0" smtClean="0"/>
              <a:t>Effektivitetsrevisionens inriktning har skiftat över tid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7103" y="1507524"/>
            <a:ext cx="7980647" cy="405507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2003-2008 </a:t>
            </a:r>
            <a:r>
              <a:rPr lang="sv-SE" b="1" dirty="0" smtClean="0"/>
              <a:t>(Källa: Grönlund </a:t>
            </a:r>
            <a:r>
              <a:rPr lang="sv-SE" b="1" dirty="0"/>
              <a:t>m.fl</a:t>
            </a:r>
            <a:r>
              <a:rPr lang="sv-SE" b="1" dirty="0" smtClean="0"/>
              <a:t>. 2008)</a:t>
            </a:r>
            <a:endParaRPr lang="sv-SE" b="1" dirty="0"/>
          </a:p>
          <a:p>
            <a:pPr marL="0" indent="0">
              <a:buNone/>
            </a:pPr>
            <a:r>
              <a:rPr lang="sv-SE" dirty="0" smtClean="0"/>
              <a:t>– fokus </a:t>
            </a:r>
            <a:r>
              <a:rPr lang="sv-SE" dirty="0"/>
              <a:t>på regelefterlevnad mycket vanligt</a:t>
            </a:r>
          </a:p>
          <a:p>
            <a:pPr marL="0" indent="0">
              <a:buNone/>
            </a:pPr>
            <a:r>
              <a:rPr lang="sv-SE" dirty="0" smtClean="0"/>
              <a:t>– ”</a:t>
            </a:r>
            <a:r>
              <a:rPr lang="sv-SE" dirty="0"/>
              <a:t>administrativa granskningar”</a:t>
            </a:r>
          </a:p>
          <a:p>
            <a:pPr marL="0" indent="0">
              <a:buNone/>
            </a:pPr>
            <a:r>
              <a:rPr lang="sv-SE" dirty="0" smtClean="0"/>
              <a:t>– fokus </a:t>
            </a:r>
            <a:r>
              <a:rPr lang="sv-SE" dirty="0"/>
              <a:t>på kontroll</a:t>
            </a:r>
          </a:p>
          <a:p>
            <a:pPr marL="0" indent="0">
              <a:buNone/>
            </a:pPr>
            <a:endParaRPr lang="sv-SE" b="1" dirty="0" smtClean="0"/>
          </a:p>
          <a:p>
            <a:pPr marL="0" indent="0">
              <a:buNone/>
            </a:pPr>
            <a:r>
              <a:rPr lang="sv-SE" b="1" dirty="0" smtClean="0"/>
              <a:t>2009-2015 (Källa: Hertting </a:t>
            </a:r>
            <a:r>
              <a:rPr lang="sv-SE" b="1" dirty="0"/>
              <a:t>m.fl</a:t>
            </a:r>
            <a:r>
              <a:rPr lang="sv-SE" b="1" dirty="0" smtClean="0"/>
              <a:t>. 2016)</a:t>
            </a:r>
            <a:endParaRPr lang="sv-SE" b="1" dirty="0"/>
          </a:p>
          <a:p>
            <a:pPr marL="0" indent="0">
              <a:buNone/>
            </a:pPr>
            <a:r>
              <a:rPr lang="sv-SE" dirty="0" smtClean="0"/>
              <a:t>– ovanligt </a:t>
            </a:r>
            <a:r>
              <a:rPr lang="sv-SE" dirty="0"/>
              <a:t>med fokus på regelefterlevnad</a:t>
            </a:r>
          </a:p>
          <a:p>
            <a:pPr marL="0" indent="0">
              <a:buNone/>
            </a:pPr>
            <a:r>
              <a:rPr lang="sv-SE" dirty="0" smtClean="0"/>
              <a:t>– ovanligt </a:t>
            </a:r>
            <a:r>
              <a:rPr lang="sv-SE" dirty="0"/>
              <a:t>med fokus på </a:t>
            </a:r>
            <a:r>
              <a:rPr lang="sv-SE" dirty="0" smtClean="0"/>
              <a:t>samhällseffekter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– vanligt </a:t>
            </a:r>
            <a:r>
              <a:rPr lang="sv-SE" dirty="0"/>
              <a:t>med processtudier (”förutsättningar för”)</a:t>
            </a:r>
          </a:p>
          <a:p>
            <a:pPr marL="0" indent="0">
              <a:buNone/>
            </a:pPr>
            <a:r>
              <a:rPr lang="sv-SE" dirty="0" smtClean="0"/>
              <a:t>– ökat </a:t>
            </a:r>
            <a:r>
              <a:rPr lang="sv-SE" dirty="0"/>
              <a:t>fokus på främjande</a:t>
            </a:r>
          </a:p>
          <a:p>
            <a:pPr marL="0" indent="0">
              <a:buNone/>
            </a:pPr>
            <a:r>
              <a:rPr lang="sv-SE" dirty="0" smtClean="0"/>
              <a:t>– VFM-analyser</a:t>
            </a:r>
            <a:r>
              <a:rPr lang="sv-SE" dirty="0"/>
              <a:t>: kostnadsaspekt allt vanligare men osystematiskt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DBB5-B4F3-4881-8F59-0ECFA8A31FB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456883"/>
      </p:ext>
    </p:extLst>
  </p:cSld>
  <p:clrMapOvr>
    <a:masterClrMapping/>
  </p:clrMapOvr>
</p:sld>
</file>

<file path=ppt/theme/theme1.xml><?xml version="1.0" encoding="utf-8"?>
<a:theme xmlns:a="http://schemas.openxmlformats.org/drawingml/2006/main" name="RiR PPT">
  <a:themeElements>
    <a:clrScheme name="RiR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9DB9"/>
      </a:accent1>
      <a:accent2>
        <a:srgbClr val="F57B20"/>
      </a:accent2>
      <a:accent3>
        <a:srgbClr val="000000"/>
      </a:accent3>
      <a:accent4>
        <a:srgbClr val="FFFFFF"/>
      </a:accent4>
      <a:accent5>
        <a:srgbClr val="C00000"/>
      </a:accent5>
      <a:accent6>
        <a:srgbClr val="C4BD97"/>
      </a:accent6>
      <a:hlink>
        <a:srgbClr val="0563C1"/>
      </a:hlink>
      <a:folHlink>
        <a:srgbClr val="954F72"/>
      </a:folHlink>
    </a:clrScheme>
    <a:fontScheme name="RiR PPT">
      <a:majorFont>
        <a:latin typeface="Scala Sans Offc"/>
        <a:ea typeface=""/>
        <a:cs typeface=""/>
      </a:majorFont>
      <a:minorFont>
        <a:latin typeface="Scala Sans Offc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ts val="1900"/>
          </a:lnSpc>
          <a:spcBef>
            <a:spcPts val="408"/>
          </a:spcBef>
          <a:spcAft>
            <a:spcPts val="200"/>
          </a:spcAft>
          <a:defRPr sz="17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4_3 svensk" id="{20E47F4E-910E-4BCF-9715-18240CDC234D}" vid="{2B93B00A-615D-4A8F-8114-AC9B70A113F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7351</TotalTime>
  <Words>1342</Words>
  <Application>Microsoft Office PowerPoint</Application>
  <PresentationFormat>Bildspel på skärmen (4:3)</PresentationFormat>
  <Paragraphs>232</Paragraphs>
  <Slides>21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6" baseType="lpstr">
      <vt:lpstr>Scala Sans Offc</vt:lpstr>
      <vt:lpstr>Calibri</vt:lpstr>
      <vt:lpstr>Arial</vt:lpstr>
      <vt:lpstr>Times New Roman</vt:lpstr>
      <vt:lpstr>RiR PPT</vt:lpstr>
      <vt:lpstr>  Hur Riksrevisionen hanterar sitt komplexa uppdrag   </vt:lpstr>
      <vt:lpstr>Vad jag ska prata om</vt:lpstr>
      <vt:lpstr>Uppdrag för effektivitetsrevisionen</vt:lpstr>
      <vt:lpstr>Andra önskemål från Riksdagen jämte lagen</vt:lpstr>
      <vt:lpstr>Vad är effektivitetsrevision?</vt:lpstr>
      <vt:lpstr>Dessa principer översatta i ”revisionslagen”</vt:lpstr>
      <vt:lpstr>Ett komplext uppdrag</vt:lpstr>
      <vt:lpstr>Det komplexa uppdraget och variationen i det innebär att vi</vt:lpstr>
      <vt:lpstr>Effektivitetsrevisionens inriktning har skiftat över tid</vt:lpstr>
      <vt:lpstr>Framtagande av granskningsförslag</vt:lpstr>
      <vt:lpstr>Är vissa revisionsfrågor för komplexa att svara på?</vt:lpstr>
      <vt:lpstr>Hur våra rapporter uppfattas och tas emot</vt:lpstr>
      <vt:lpstr>Översiktlig uppföljning av 122 rapporter</vt:lpstr>
      <vt:lpstr>Detaljuppföljning av 38 rapporter</vt:lpstr>
      <vt:lpstr>Cold Reviews 2010-2016</vt:lpstr>
      <vt:lpstr>Cold Reviews 2010-2016, forts.</vt:lpstr>
      <vt:lpstr>2016 års omorganisation</vt:lpstr>
      <vt:lpstr>Nya organisationen</vt:lpstr>
      <vt:lpstr>Vår kompetens idag</vt:lpstr>
      <vt:lpstr>11 särskilda ”metodtjänster” </vt:lpstr>
      <vt:lpstr>Riksrevisionens roll i det svenska utvärderingslandskapet</vt:lpstr>
    </vt:vector>
  </TitlesOfParts>
  <Company>Riksrevisionen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Avdelningen för Effektivitetsrevision</dc:title>
  <dc:creator>Boije, Robert</dc:creator>
  <cp:lastModifiedBy>Dan Engström</cp:lastModifiedBy>
  <cp:revision>236</cp:revision>
  <cp:lastPrinted>2017-10-18T15:51:04Z</cp:lastPrinted>
  <dcterms:created xsi:type="dcterms:W3CDTF">2016-09-16T11:09:49Z</dcterms:created>
  <dcterms:modified xsi:type="dcterms:W3CDTF">2017-11-09T20:38:48Z</dcterms:modified>
</cp:coreProperties>
</file>