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7"/>
  </p:handout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63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0C9F6-7DE8-48FA-A1C6-7DAFE597CF8E}" type="datetimeFigureOut">
              <a:rPr lang="sv-SE" smtClean="0"/>
              <a:t>2017-11-10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993FA-FAA2-4434-BA94-A28F9F9034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1060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t>2017-11-10</a:t>
            </a:fld>
            <a:endParaRPr lang="sv-S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11669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63688" y="609600"/>
            <a:ext cx="6984776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8062664" cy="41148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t>2017-11-10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8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t>2017-11-10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910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63688" y="609600"/>
            <a:ext cx="6984776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981200"/>
            <a:ext cx="8062664" cy="41148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t>2017-11-10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8719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t>2017-11-10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5312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63688" y="609600"/>
            <a:ext cx="6912768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28256" cy="41148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t>2017-11-10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9654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260648"/>
            <a:ext cx="6984776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17544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175447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t>2017-11-10</a:t>
            </a:fld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4929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63688" y="609600"/>
            <a:ext cx="6984776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t>2017-11-10</a:t>
            </a:fld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5080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t>2017-11-10</a:t>
            </a:fld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9624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285082"/>
            <a:ext cx="1653880" cy="10556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700808"/>
            <a:ext cx="3008313" cy="44253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t>2017-11-10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7903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t>2017-11-10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644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3F379996-8152-429A-94E5-CC0066161542}" type="datetimeFigureOut">
              <a:rPr lang="sv-SE" smtClean="0"/>
              <a:t>2017-11-10</a:t>
            </a:fld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36053086-40E5-4673-9B4A-FC81B10CE5DE}" type="slidenum">
              <a:rPr lang="sv-SE" smtClean="0"/>
              <a:t>‹#›</a:t>
            </a:fld>
            <a:endParaRPr lang="sv-SE"/>
          </a:p>
        </p:txBody>
      </p:sp>
      <p:pic>
        <p:nvPicPr>
          <p:cNvPr id="1031" name="Picture 7" descr="powertojob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2895600" y="1600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sv-SE" smtClean="0">
              <a:latin typeface="Arial" charset="0"/>
            </a:endParaRPr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760040" y="4406900"/>
            <a:ext cx="7772400" cy="1362075"/>
          </a:xfrm>
        </p:spPr>
        <p:txBody>
          <a:bodyPr/>
          <a:lstStyle/>
          <a:p>
            <a:pPr algn="r"/>
            <a:r>
              <a:rPr lang="sv-SE" sz="1800" dirty="0" smtClean="0"/>
              <a:t/>
            </a:r>
            <a:br>
              <a:rPr lang="sv-SE" sz="1800" dirty="0" smtClean="0"/>
            </a:br>
            <a:r>
              <a:rPr lang="sv-SE" sz="1800" dirty="0"/>
              <a:t/>
            </a:r>
            <a:br>
              <a:rPr lang="sv-SE" sz="1800" dirty="0"/>
            </a:br>
            <a:r>
              <a:rPr lang="sv-SE" sz="1800" dirty="0" smtClean="0"/>
              <a:t>Bo Wennström</a:t>
            </a:r>
            <a:br>
              <a:rPr lang="sv-SE" sz="1800" dirty="0" smtClean="0"/>
            </a:br>
            <a:r>
              <a:rPr lang="sv-SE" sz="1800" dirty="0" smtClean="0"/>
              <a:t>2017-10-20</a:t>
            </a:r>
            <a:endParaRPr lang="sv-SE" sz="1800" dirty="0"/>
          </a:p>
        </p:txBody>
      </p:sp>
      <p:sp>
        <p:nvSpPr>
          <p:cNvPr id="2" name="Platshållare för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3200" b="1" dirty="0" smtClean="0"/>
              <a:t>Att utvärdera en organisation som är en del av en institution</a:t>
            </a:r>
            <a:endParaRPr lang="sv-SE" sz="3200" b="1" dirty="0"/>
          </a:p>
        </p:txBody>
      </p:sp>
    </p:spTree>
    <p:extLst>
      <p:ext uri="{BB962C8B-B14F-4D97-AF65-F5344CB8AC3E}">
        <p14:creationId xmlns:p14="http://schemas.microsoft.com/office/powerpoint/2010/main" val="2424040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Institutionen polisverksamhet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Institutionella lösningar för polisverksamhet, områden:</a:t>
            </a:r>
            <a:br>
              <a:rPr lang="sv-SE" dirty="0" smtClean="0"/>
            </a:br>
            <a:r>
              <a:rPr lang="sv-SE" dirty="0" smtClean="0"/>
              <a:t>ordning och säkerhet</a:t>
            </a:r>
            <a:br>
              <a:rPr lang="sv-SE" dirty="0" smtClean="0"/>
            </a:br>
            <a:r>
              <a:rPr lang="sv-SE" dirty="0" smtClean="0"/>
              <a:t>brott</a:t>
            </a:r>
            <a:br>
              <a:rPr lang="sv-SE" dirty="0" smtClean="0"/>
            </a:br>
            <a:r>
              <a:rPr lang="sv-SE" dirty="0" smtClean="0"/>
              <a:t>hjälp och stöd</a:t>
            </a:r>
            <a:br>
              <a:rPr lang="sv-SE" dirty="0" smtClean="0"/>
            </a:br>
            <a:r>
              <a:rPr lang="sv-SE" dirty="0" smtClean="0"/>
              <a:t>Metoder: Övervaka, förhindra, förebygga och utreda</a:t>
            </a:r>
          </a:p>
          <a:p>
            <a:r>
              <a:rPr lang="sv-SE" dirty="0" smtClean="0"/>
              <a:t>Institutionella ramen:</a:t>
            </a:r>
            <a:br>
              <a:rPr lang="sv-SE" dirty="0" smtClean="0"/>
            </a:br>
            <a:r>
              <a:rPr lang="sv-SE" dirty="0" smtClean="0"/>
              <a:t>Formella regler</a:t>
            </a:r>
            <a:br>
              <a:rPr lang="sv-SE" dirty="0" smtClean="0"/>
            </a:br>
            <a:r>
              <a:rPr lang="sv-SE" dirty="0" smtClean="0"/>
              <a:t>Informella begränsningar</a:t>
            </a: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Organisation (Polisen, myndigheter, kommuner plus privata aktörer)</a:t>
            </a:r>
          </a:p>
        </p:txBody>
      </p:sp>
    </p:spTree>
    <p:extLst>
      <p:ext uri="{BB962C8B-B14F-4D97-AF65-F5344CB8AC3E}">
        <p14:creationId xmlns:p14="http://schemas.microsoft.com/office/powerpoint/2010/main" val="1597034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dirty="0" smtClean="0"/>
              <a:t>Tolkningen av statskontorets uppdrag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 </a:t>
            </a:r>
            <a:r>
              <a:rPr lang="sv-SE" sz="1800" i="1" dirty="0"/>
              <a:t>Regeringen ger Statskontoret i uppdrag att utvärdera ombildningen av Rikspolisstyrelsen, Statens kriminaltekniska laboratorium och de 21 polismyndigheterna till en sammanhållen myndighet. Utvärderingen ska göras i </a:t>
            </a:r>
            <a:r>
              <a:rPr lang="sv-SE" sz="1800" b="1" i="1" dirty="0"/>
              <a:t>förhållande till de mål regeringen haft med reformen</a:t>
            </a:r>
            <a:r>
              <a:rPr lang="sv-SE" sz="1800" i="1" dirty="0"/>
              <a:t>, att </a:t>
            </a:r>
            <a:r>
              <a:rPr lang="sv-SE" sz="1800" b="1" dirty="0"/>
              <a:t>skapa bättre förutsättningar</a:t>
            </a:r>
            <a:r>
              <a:rPr lang="sv-SE" sz="1800" i="1" dirty="0"/>
              <a:t> för ett förbättrat verksamhetsresultat och en högre kvalitet i polisens arbete. </a:t>
            </a:r>
            <a:endParaRPr lang="sv-SE" sz="1800" i="1" dirty="0" smtClean="0"/>
          </a:p>
          <a:p>
            <a:r>
              <a:rPr lang="sv-SE" dirty="0" smtClean="0"/>
              <a:t>Innanför </a:t>
            </a:r>
            <a:r>
              <a:rPr lang="sv-SE" smtClean="0"/>
              <a:t>utanför uppdraget?</a:t>
            </a:r>
            <a:endParaRPr lang="sv-SE" dirty="0" smtClean="0"/>
          </a:p>
          <a:p>
            <a:r>
              <a:rPr lang="sv-SE" dirty="0" smtClean="0"/>
              <a:t>De institutionella förutsättningarna är en del av uppdraget</a:t>
            </a:r>
          </a:p>
          <a:p>
            <a:r>
              <a:rPr lang="sv-SE" dirty="0" smtClean="0"/>
              <a:t>Normanalys</a:t>
            </a:r>
          </a:p>
          <a:p>
            <a:endParaRPr lang="sv-SE" sz="1800" i="1" dirty="0"/>
          </a:p>
        </p:txBody>
      </p:sp>
    </p:spTree>
    <p:extLst>
      <p:ext uri="{BB962C8B-B14F-4D97-AF65-F5344CB8AC3E}">
        <p14:creationId xmlns:p14="http://schemas.microsoft.com/office/powerpoint/2010/main" val="2799686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dirty="0" smtClean="0"/>
              <a:t>Tre problematiska begrepp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Uppdrag, förutsättningar och styrning</a:t>
            </a:r>
          </a:p>
          <a:p>
            <a:r>
              <a:rPr lang="sv-SE" dirty="0" smtClean="0"/>
              <a:t>Uppdrag, </a:t>
            </a:r>
            <a:r>
              <a:rPr lang="sv-SE" dirty="0" err="1" smtClean="0"/>
              <a:t>tvåfalt</a:t>
            </a:r>
            <a:r>
              <a:rPr lang="sv-SE" dirty="0" smtClean="0"/>
              <a:t> problem</a:t>
            </a:r>
            <a:br>
              <a:rPr lang="sv-SE" dirty="0" smtClean="0"/>
            </a:br>
            <a:r>
              <a:rPr lang="sv-SE" i="1" dirty="0" smtClean="0"/>
              <a:t>Statskontorets utredning</a:t>
            </a:r>
            <a:r>
              <a:rPr lang="sv-SE" dirty="0" smtClean="0"/>
              <a:t>, uppdragsstyrning och självständiga myndigheter och förhållandet till regeringen</a:t>
            </a:r>
            <a:br>
              <a:rPr lang="sv-SE" dirty="0" smtClean="0"/>
            </a:br>
            <a:r>
              <a:rPr lang="sv-SE" dirty="0" smtClean="0"/>
              <a:t>RF 1:9 saklighet</a:t>
            </a:r>
            <a:br>
              <a:rPr lang="sv-SE" dirty="0" smtClean="0"/>
            </a:br>
            <a:r>
              <a:rPr lang="sv-SE" i="1" dirty="0" smtClean="0"/>
              <a:t>Polisen</a:t>
            </a:r>
            <a:r>
              <a:rPr lang="sv-SE" dirty="0" smtClean="0"/>
              <a:t>, skillnaden mellan uppgift och uppdrag</a:t>
            </a:r>
          </a:p>
          <a:p>
            <a:r>
              <a:rPr lang="sv-SE" dirty="0" smtClean="0"/>
              <a:t>”Förutsättningar”</a:t>
            </a:r>
            <a:br>
              <a:rPr lang="sv-SE" dirty="0" smtClean="0"/>
            </a:br>
            <a:r>
              <a:rPr lang="sv-SE" dirty="0" smtClean="0"/>
              <a:t>Från direktiv, via SOU till Statskontoret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38660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63688" y="609600"/>
            <a:ext cx="6984776" cy="155104"/>
          </a:xfrm>
        </p:spPr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484784"/>
            <a:ext cx="8062664" cy="4611216"/>
          </a:xfrm>
        </p:spPr>
        <p:txBody>
          <a:bodyPr/>
          <a:lstStyle/>
          <a:p>
            <a:r>
              <a:rPr lang="sv-SE" dirty="0" smtClean="0"/>
              <a:t>Exemplet ”kommunpoliser”</a:t>
            </a:r>
            <a:br>
              <a:rPr lang="sv-SE" dirty="0" smtClean="0"/>
            </a:br>
            <a:r>
              <a:rPr lang="sv-SE" dirty="0" smtClean="0"/>
              <a:t>Saklighet? Förutsättningar:</a:t>
            </a:r>
            <a:br>
              <a:rPr lang="sv-SE" dirty="0" smtClean="0"/>
            </a:br>
            <a:r>
              <a:rPr lang="sv-SE" sz="1800" i="1" dirty="0" smtClean="0"/>
              <a:t>”Statskontoret bedömer att förutsättningarna har förbättrats för att polisen ska kunna stärka det lokala arbetet och komma närmare medborgarna.”</a:t>
            </a:r>
          </a:p>
          <a:p>
            <a:r>
              <a:rPr lang="sv-SE" dirty="0" smtClean="0"/>
              <a:t>Var är den teoretiska grunden?</a:t>
            </a:r>
            <a:br>
              <a:rPr lang="sv-SE" dirty="0" smtClean="0"/>
            </a:br>
            <a:r>
              <a:rPr lang="sv-SE" dirty="0" smtClean="0"/>
              <a:t>Flemming, Wood, </a:t>
            </a:r>
            <a:r>
              <a:rPr lang="sv-SE" dirty="0" err="1" smtClean="0"/>
              <a:t>Hoogenboom</a:t>
            </a:r>
            <a:r>
              <a:rPr lang="sv-SE" dirty="0" smtClean="0"/>
              <a:t> m.fl.</a:t>
            </a:r>
            <a:br>
              <a:rPr lang="sv-SE" dirty="0" smtClean="0"/>
            </a:br>
            <a:r>
              <a:rPr lang="sv-SE" dirty="0" smtClean="0"/>
              <a:t>samverkan, samarbete och samordning</a:t>
            </a:r>
          </a:p>
          <a:p>
            <a:r>
              <a:rPr lang="sv-SE" dirty="0" smtClean="0"/>
              <a:t>Sakligheten</a:t>
            </a:r>
            <a:br>
              <a:rPr lang="sv-SE" dirty="0" smtClean="0"/>
            </a:br>
            <a:r>
              <a:rPr lang="sv-SE" dirty="0" smtClean="0"/>
              <a:t>Processorientering, </a:t>
            </a:r>
            <a:r>
              <a:rPr lang="sv-SE" i="1" dirty="0" smtClean="0"/>
              <a:t>public </a:t>
            </a:r>
            <a:r>
              <a:rPr lang="sv-SE" i="1" dirty="0" err="1" smtClean="0"/>
              <a:t>value</a:t>
            </a:r>
            <a:r>
              <a:rPr lang="sv-SE" i="1" dirty="0" smtClean="0"/>
              <a:t> </a:t>
            </a:r>
            <a:r>
              <a:rPr lang="sv-SE" dirty="0" smtClean="0"/>
              <a:t>och förändringsledning</a:t>
            </a:r>
          </a:p>
          <a:p>
            <a:r>
              <a:rPr lang="sv-SE" dirty="0" smtClean="0"/>
              <a:t>Operationen lyckades men patienten dog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8247888"/>
      </p:ext>
    </p:extLst>
  </p:cSld>
  <p:clrMapOvr>
    <a:masterClrMapping/>
  </p:clrMapOvr>
</p:sld>
</file>

<file path=ppt/theme/theme1.xml><?xml version="1.0" encoding="utf-8"?>
<a:theme xmlns:a="http://schemas.openxmlformats.org/drawingml/2006/main" name="Pfskane">
  <a:themeElements>
    <a:clrScheme name="PresentationAW.potx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AW.potx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ling" pitchFamily="18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ling" pitchFamily="18" charset="0"/>
            <a:ea typeface="ＭＳ Ｐゴシック" charset="-128"/>
          </a:defRPr>
        </a:defPPr>
      </a:lstStyle>
    </a:lnDef>
  </a:objectDefaults>
  <a:extraClrSchemeLst>
    <a:extraClrScheme>
      <a:clrScheme name="PresentationAW.potx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AW.potx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AW.potx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AW.potx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AW.potx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AW.potx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Pfskane</Template>
  <TotalTime>1656</TotalTime>
  <Words>106</Words>
  <Application>Microsoft Office PowerPoint</Application>
  <PresentationFormat>Bildspel på skärmen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Calibri</vt:lpstr>
      <vt:lpstr>Pfskane</vt:lpstr>
      <vt:lpstr>  Bo Wennström 2017-10-20</vt:lpstr>
      <vt:lpstr>Institutionen polisverksamhet</vt:lpstr>
      <vt:lpstr>Tolkningen av statskontorets uppdrag</vt:lpstr>
      <vt:lpstr>Tre problematiska begrepp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 Wennström 2015-09-16</dc:title>
  <dc:creator>Bo</dc:creator>
  <cp:lastModifiedBy>Dan Engström</cp:lastModifiedBy>
  <cp:revision>46</cp:revision>
  <cp:lastPrinted>2017-10-18T12:39:56Z</cp:lastPrinted>
  <dcterms:created xsi:type="dcterms:W3CDTF">2015-09-15T04:37:24Z</dcterms:created>
  <dcterms:modified xsi:type="dcterms:W3CDTF">2017-11-10T08:15:11Z</dcterms:modified>
</cp:coreProperties>
</file>